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47"/>
  </p:notesMasterIdLst>
  <p:handoutMasterIdLst>
    <p:handoutMasterId r:id="rId48"/>
  </p:handoutMasterIdLst>
  <p:sldIdLst>
    <p:sldId id="256" r:id="rId5"/>
    <p:sldId id="465" r:id="rId6"/>
    <p:sldId id="472" r:id="rId7"/>
    <p:sldId id="467" r:id="rId8"/>
    <p:sldId id="500" r:id="rId9"/>
    <p:sldId id="501" r:id="rId10"/>
    <p:sldId id="474" r:id="rId11"/>
    <p:sldId id="502" r:id="rId12"/>
    <p:sldId id="505" r:id="rId13"/>
    <p:sldId id="507" r:id="rId14"/>
    <p:sldId id="508" r:id="rId15"/>
    <p:sldId id="509" r:id="rId16"/>
    <p:sldId id="510" r:id="rId17"/>
    <p:sldId id="511" r:id="rId18"/>
    <p:sldId id="512" r:id="rId19"/>
    <p:sldId id="513" r:id="rId20"/>
    <p:sldId id="514" r:id="rId21"/>
    <p:sldId id="515" r:id="rId22"/>
    <p:sldId id="516" r:id="rId23"/>
    <p:sldId id="518" r:id="rId24"/>
    <p:sldId id="517" r:id="rId25"/>
    <p:sldId id="519" r:id="rId26"/>
    <p:sldId id="497" r:id="rId27"/>
    <p:sldId id="520" r:id="rId28"/>
    <p:sldId id="521" r:id="rId29"/>
    <p:sldId id="522" r:id="rId30"/>
    <p:sldId id="523" r:id="rId31"/>
    <p:sldId id="524" r:id="rId32"/>
    <p:sldId id="526" r:id="rId33"/>
    <p:sldId id="525" r:id="rId34"/>
    <p:sldId id="527" r:id="rId35"/>
    <p:sldId id="528" r:id="rId36"/>
    <p:sldId id="529" r:id="rId37"/>
    <p:sldId id="530" r:id="rId38"/>
    <p:sldId id="531" r:id="rId39"/>
    <p:sldId id="532" r:id="rId40"/>
    <p:sldId id="480" r:id="rId41"/>
    <p:sldId id="533" r:id="rId42"/>
    <p:sldId id="498" r:id="rId43"/>
    <p:sldId id="534" r:id="rId44"/>
    <p:sldId id="535" r:id="rId45"/>
    <p:sldId id="536" r:id="rId46"/>
  </p:sldIdLst>
  <p:sldSz cx="9144000" cy="6858000" type="screen4x3"/>
  <p:notesSz cx="9928225" cy="6797675"/>
  <p:custDataLst>
    <p:tags r:id="rId4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9F1"/>
    <a:srgbClr val="C1D6FF"/>
    <a:srgbClr val="FF3FCD"/>
    <a:srgbClr val="BA1674"/>
    <a:srgbClr val="F53939"/>
    <a:srgbClr val="F5FC9A"/>
    <a:srgbClr val="B21212"/>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4935" autoAdjust="0"/>
  </p:normalViewPr>
  <p:slideViewPr>
    <p:cSldViewPr>
      <p:cViewPr varScale="1">
        <p:scale>
          <a:sx n="79" d="100"/>
          <a:sy n="79" d="100"/>
        </p:scale>
        <p:origin x="1308"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6337855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548615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342581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053728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238351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0337275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7341860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2010422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1624084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120538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0280896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820423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8865922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0970581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2867964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3771408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697071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956823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734467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288622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349692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7438031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5640872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7502219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9609319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9278000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1938155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7871901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8119469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444364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7780868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1157040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48973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4.xml"/><Relationship Id="rId7" Type="http://schemas.openxmlformats.org/officeDocument/2006/relationships/image" Target="../media/image2.jpeg"/><Relationship Id="rId2"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34.xml"/><Relationship Id="rId4" Type="http://schemas.openxmlformats.org/officeDocument/2006/relationships/slide" Target="../slides/slide2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21847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50" b="1" dirty="0" smtClean="0">
                <a:latin typeface="Arial" panose="020B0604020202020204" pitchFamily="34" charset="0"/>
                <a:cs typeface="Arial" panose="020B0604020202020204" pitchFamily="34" charset="0"/>
              </a:rPr>
              <a:t>4.1 – What are you Made of</a:t>
            </a:r>
            <a:endParaRPr lang="en-GB" sz="125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2400055" y="692696"/>
            <a:ext cx="153295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50" b="1" dirty="0" smtClean="0">
                <a:latin typeface="Arial" panose="020B0604020202020204" pitchFamily="34" charset="0"/>
                <a:cs typeface="Arial" panose="020B0604020202020204" pitchFamily="34" charset="0"/>
              </a:rPr>
              <a:t>4.2 - Carbohydrates</a:t>
            </a:r>
            <a:endParaRPr lang="en-GB" sz="125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4828324" y="692696"/>
            <a:ext cx="112353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50" b="1" dirty="0" smtClean="0">
                <a:latin typeface="Arial" panose="020B0604020202020204" pitchFamily="34" charset="0"/>
                <a:cs typeface="Arial" panose="020B0604020202020204" pitchFamily="34" charset="0"/>
              </a:rPr>
              <a:t>4.4 - Proteins</a:t>
            </a:r>
            <a:endParaRPr lang="en-GB" sz="125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6012160" y="692696"/>
            <a:ext cx="92651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50" b="1" dirty="0" smtClean="0">
                <a:latin typeface="Arial" panose="020B0604020202020204" pitchFamily="34" charset="0"/>
                <a:cs typeface="Arial" panose="020B0604020202020204" pitchFamily="34" charset="0"/>
              </a:rPr>
              <a:t>4.5 - DNA</a:t>
            </a:r>
            <a:endParaRPr lang="en-GB" sz="1250" b="1" dirty="0">
              <a:latin typeface="Arial" panose="020B0604020202020204" pitchFamily="34" charset="0"/>
              <a:cs typeface="Arial" panose="020B0604020202020204" pitchFamily="34" charset="0"/>
            </a:endParaRPr>
          </a:p>
        </p:txBody>
      </p:sp>
      <p:sp>
        <p:nvSpPr>
          <p:cNvPr id="10" name="Round Same Side Corner Rectangle 9">
            <a:hlinkClick r:id="rId6" action="ppaction://hlinksldjump"/>
          </p:cNvPr>
          <p:cNvSpPr/>
          <p:nvPr userDrawn="1"/>
        </p:nvSpPr>
        <p:spPr>
          <a:xfrm>
            <a:off x="3993308" y="692696"/>
            <a:ext cx="77471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50" b="1" dirty="0" smtClean="0">
                <a:latin typeface="Arial" panose="020B0604020202020204" pitchFamily="34" charset="0"/>
                <a:cs typeface="Arial" panose="020B0604020202020204" pitchFamily="34" charset="0"/>
              </a:rPr>
              <a:t>4.3 - Fats</a:t>
            </a:r>
            <a:endParaRPr lang="en-GB" sz="125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2" name="Picture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00392" y="44624"/>
            <a:ext cx="1008112" cy="96820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slide" Target="slide39.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slide" Target="slide39.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slide" Target="slide39.xml"/></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slide" Target="slide39.xml"/></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39.xml"/><Relationship Id="rId4" Type="http://schemas.openxmlformats.org/officeDocument/2006/relationships/image" Target="../media/image11.emf"/></Relationships>
</file>

<file path=ppt/slides/_rels/slide16.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slide" Target="slide39.xml"/><Relationship Id="rId4" Type="http://schemas.openxmlformats.org/officeDocument/2006/relationships/image" Target="../media/image13.emf"/></Relationships>
</file>

<file path=ppt/slides/_rels/slide17.xml.rels><?xml version="1.0" encoding="UTF-8" standalone="yes"?>
<Relationships xmlns="http://schemas.openxmlformats.org/package/2006/relationships"><Relationship Id="rId3" Type="http://schemas.openxmlformats.org/officeDocument/2006/relationships/hyperlink" Target="Unit%2004/4.2%20-%20Carbohydrates.mp4"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slide" Target="slide39.xml"/><Relationship Id="rId5" Type="http://schemas.openxmlformats.org/officeDocument/2006/relationships/image" Target="../media/image15.jpe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hyperlink" Target="Unit%2004/4.2%20-%20Carbohydrates.mp4"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39.xml"/><Relationship Id="rId5" Type="http://schemas.openxmlformats.org/officeDocument/2006/relationships/image" Target="../media/image16.jpe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slide" Target="slide39.xml"/><Relationship Id="rId4" Type="http://schemas.openxmlformats.org/officeDocument/2006/relationships/hyperlink" Target="Unit%2004/4.2%20-%20Benedicts%20Solution.mp4"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slide" Target="slide39.xml"/><Relationship Id="rId4" Type="http://schemas.openxmlformats.org/officeDocument/2006/relationships/hyperlink" Target="Unit%2004/4.2%20-%20Starch%20Test.mp4" TargetMode="External"/></Relationships>
</file>

<file path=ppt/slides/_rels/slide2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Unit%2004/4.2%20-%20Questions.docx"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Unit%2004/4.3%20-%20Questions.doc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slide" Target="slide40.xml"/><Relationship Id="rId4" Type="http://schemas.openxmlformats.org/officeDocument/2006/relationships/hyperlink" Target="Unit%2004/4.4%20-%20What%20is%20a%20Protein.mp4"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slide" Target="slide40.xml"/><Relationship Id="rId5" Type="http://schemas.openxmlformats.org/officeDocument/2006/relationships/hyperlink" Target="Unit%2004/4.4%20-%20Protein%20Function.mp4" TargetMode="Externa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40.xml"/></Relationships>
</file>

<file path=ppt/slides/_rels/slide31.xml.rels><?xml version="1.0" encoding="UTF-8" standalone="yes"?>
<Relationships xmlns="http://schemas.openxmlformats.org/package/2006/relationships"><Relationship Id="rId3" Type="http://schemas.openxmlformats.org/officeDocument/2006/relationships/hyperlink" Target="Unit%2004/4.4%20-%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slide" Target="slide40.xml"/><Relationship Id="rId4" Type="http://schemas.openxmlformats.org/officeDocument/2006/relationships/hyperlink" Target="Unit%2004/4.4%20-%20Biuret%20Test%20for%20Protein.mp4"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3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Unit%2004/4%20-%20End%20of%20Chapter%20Questions.docx"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Unit%2004/4%20-%20End%20of%20Chapter%20Questions.docx"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Unit%2004/4%20-%20Workbook%20Questions.docx"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Unit%2004/4%20-%20Workbook%20Questions.docx"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Unit%2004/4%20-%20Workbook%20Questions.doc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hyperlink" Target="Unit%2004/4%20-%20Workbook%20Questions.docx"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898284"/>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a:t>
            </a:r>
            <a:r>
              <a:rPr lang="en-US" sz="5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04 – </a:t>
            </a:r>
            <a:r>
              <a:rPr lang="en-GB" sz="5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Chemicals of Life</a:t>
            </a:r>
            <a:endParaRPr lang="en-GB" sz="5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descr="Image result for dn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872" y="2069849"/>
            <a:ext cx="5616624" cy="315935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332656"/>
            <a:ext cx="1649468" cy="158417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4 – The Chemicals of Life</a:t>
            </a:r>
            <a:endParaRPr lang="en-US" sz="4000" dirty="0"/>
          </a:p>
        </p:txBody>
      </p:sp>
      <p:sp>
        <p:nvSpPr>
          <p:cNvPr id="4" name="Round Same Side Corner Rectangle 3">
            <a:hlinkClick r:id="" action="ppaction://noaction"/>
          </p:cNvPr>
          <p:cNvSpPr/>
          <p:nvPr/>
        </p:nvSpPr>
        <p:spPr>
          <a:xfrm>
            <a:off x="6995356"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40</a:t>
            </a:r>
            <a:endParaRPr lang="en-GB" sz="960" b="1" dirty="0">
              <a:latin typeface="Arial" panose="020B0604020202020204" pitchFamily="34" charset="0"/>
              <a:cs typeface="Arial" panose="020B0604020202020204" pitchFamily="34" charset="0"/>
            </a:endParaRPr>
          </a:p>
        </p:txBody>
      </p:sp>
      <p:sp>
        <p:nvSpPr>
          <p:cNvPr id="2" name="Rounded Rectangle 1"/>
          <p:cNvSpPr/>
          <p:nvPr/>
        </p:nvSpPr>
        <p:spPr>
          <a:xfrm>
            <a:off x="179512" y="1124744"/>
            <a:ext cx="8640960" cy="5544616"/>
          </a:xfrm>
          <a:prstGeom prst="roundRect">
            <a:avLst>
              <a:gd name="adj" fmla="val 4146"/>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00" b="1" dirty="0" smtClean="0">
                <a:solidFill>
                  <a:schemeClr val="tx1"/>
                </a:solidFill>
                <a:latin typeface="Arial" panose="020B0604020202020204" pitchFamily="34" charset="0"/>
                <a:cs typeface="Arial" panose="020B0604020202020204" pitchFamily="34" charset="0"/>
              </a:rPr>
              <a:t>Did </a:t>
            </a:r>
            <a:r>
              <a:rPr lang="en-US" sz="1300" b="1" dirty="0">
                <a:solidFill>
                  <a:schemeClr val="tx1"/>
                </a:solidFill>
                <a:latin typeface="Arial" panose="020B0604020202020204" pitchFamily="34" charset="0"/>
                <a:cs typeface="Arial" panose="020B0604020202020204" pitchFamily="34" charset="0"/>
              </a:rPr>
              <a:t>meteorites spark the beginning of life on Earth?</a:t>
            </a:r>
            <a:endParaRPr lang="en-US" sz="1300" dirty="0">
              <a:solidFill>
                <a:schemeClr val="tx1"/>
              </a:solidFill>
              <a:latin typeface="Arial" panose="020B0604020202020204" pitchFamily="34" charset="0"/>
              <a:cs typeface="Arial" panose="020B0604020202020204" pitchFamily="34" charset="0"/>
            </a:endParaRPr>
          </a:p>
          <a:p>
            <a:r>
              <a:rPr lang="en-US" sz="1300" dirty="0">
                <a:solidFill>
                  <a:schemeClr val="tx1"/>
                </a:solidFill>
                <a:latin typeface="Arial" panose="020B0604020202020204" pitchFamily="34" charset="0"/>
                <a:cs typeface="Arial" panose="020B0604020202020204" pitchFamily="34" charset="0"/>
              </a:rPr>
              <a:t>On the morning of September 26th, 1969, the people of </a:t>
            </a:r>
            <a:r>
              <a:rPr lang="en-US" sz="1300" dirty="0" smtClean="0">
                <a:solidFill>
                  <a:schemeClr val="tx1"/>
                </a:solidFill>
                <a:latin typeface="Arial" panose="020B0604020202020204" pitchFamily="34" charset="0"/>
                <a:cs typeface="Arial" panose="020B0604020202020204" pitchFamily="34" charset="0"/>
              </a:rPr>
              <a:t>Murchison</a:t>
            </a:r>
            <a:r>
              <a:rPr lang="en-US" sz="1300" dirty="0">
                <a:solidFill>
                  <a:schemeClr val="tx1"/>
                </a:solidFill>
                <a:latin typeface="Arial" panose="020B0604020202020204" pitchFamily="34" charset="0"/>
                <a:cs typeface="Arial" panose="020B0604020202020204" pitchFamily="34" charset="0"/>
              </a:rPr>
              <a:t>,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in </a:t>
            </a:r>
            <a:r>
              <a:rPr lang="en-US" sz="1300" dirty="0">
                <a:solidFill>
                  <a:schemeClr val="tx1"/>
                </a:solidFill>
                <a:latin typeface="Arial" panose="020B0604020202020204" pitchFamily="34" charset="0"/>
                <a:cs typeface="Arial" panose="020B0604020202020204" pitchFamily="34" charset="0"/>
              </a:rPr>
              <a:t>Australia, were surprised by a roaring noise and </a:t>
            </a:r>
            <a:r>
              <a:rPr lang="en-US" sz="1300" dirty="0" smtClean="0">
                <a:solidFill>
                  <a:schemeClr val="tx1"/>
                </a:solidFill>
                <a:latin typeface="Arial" panose="020B0604020202020204" pitchFamily="34" charset="0"/>
                <a:cs typeface="Arial" panose="020B0604020202020204" pitchFamily="34" charset="0"/>
              </a:rPr>
              <a:t>bright </a:t>
            </a:r>
            <a:r>
              <a:rPr lang="en-US" sz="1300" dirty="0">
                <a:solidFill>
                  <a:schemeClr val="tx1"/>
                </a:solidFill>
                <a:latin typeface="Arial" panose="020B0604020202020204" pitchFamily="34" charset="0"/>
                <a:cs typeface="Arial" panose="020B0604020202020204" pitchFamily="34" charset="0"/>
              </a:rPr>
              <a:t>lights in the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sky</a:t>
            </a:r>
            <a:r>
              <a:rPr lang="en-US" sz="1300" dirty="0">
                <a:solidFill>
                  <a:schemeClr val="tx1"/>
                </a:solidFill>
                <a:latin typeface="Arial" panose="020B0604020202020204" pitchFamily="34" charset="0"/>
                <a:cs typeface="Arial" panose="020B0604020202020204" pitchFamily="34" charset="0"/>
              </a:rPr>
              <a:t>. Many people rushed out of their homes </a:t>
            </a:r>
            <a:r>
              <a:rPr lang="en-US" sz="1300" dirty="0" smtClean="0">
                <a:solidFill>
                  <a:schemeClr val="tx1"/>
                </a:solidFill>
                <a:latin typeface="Arial" panose="020B0604020202020204" pitchFamily="34" charset="0"/>
                <a:cs typeface="Arial" panose="020B0604020202020204" pitchFamily="34" charset="0"/>
              </a:rPr>
              <a:t>and </a:t>
            </a:r>
            <a:r>
              <a:rPr lang="en-US" sz="1300" dirty="0">
                <a:solidFill>
                  <a:schemeClr val="tx1"/>
                </a:solidFill>
                <a:latin typeface="Arial" panose="020B0604020202020204" pitchFamily="34" charset="0"/>
                <a:cs typeface="Arial" panose="020B0604020202020204" pitchFamily="34" charset="0"/>
              </a:rPr>
              <a:t>offices to see what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was </a:t>
            </a:r>
            <a:r>
              <a:rPr lang="en-US" sz="1300" dirty="0">
                <a:solidFill>
                  <a:schemeClr val="tx1"/>
                </a:solidFill>
                <a:latin typeface="Arial" panose="020B0604020202020204" pitchFamily="34" charset="0"/>
                <a:cs typeface="Arial" panose="020B0604020202020204" pitchFamily="34" charset="0"/>
              </a:rPr>
              <a:t>happening. They were witnessing </a:t>
            </a:r>
            <a:r>
              <a:rPr lang="en-US" sz="1300" dirty="0" smtClean="0">
                <a:solidFill>
                  <a:schemeClr val="tx1"/>
                </a:solidFill>
                <a:latin typeface="Arial" panose="020B0604020202020204" pitchFamily="34" charset="0"/>
                <a:cs typeface="Arial" panose="020B0604020202020204" pitchFamily="34" charset="0"/>
              </a:rPr>
              <a:t>the </a:t>
            </a:r>
            <a:r>
              <a:rPr lang="en-US" sz="1300" dirty="0">
                <a:solidFill>
                  <a:schemeClr val="tx1"/>
                </a:solidFill>
                <a:latin typeface="Arial" panose="020B0604020202020204" pitchFamily="34" charset="0"/>
                <a:cs typeface="Arial" panose="020B0604020202020204" pitchFamily="34" charset="0"/>
              </a:rPr>
              <a:t>fall of what is now known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as </a:t>
            </a:r>
            <a:r>
              <a:rPr lang="en-US" sz="1300" dirty="0">
                <a:solidFill>
                  <a:schemeClr val="tx1"/>
                </a:solidFill>
                <a:latin typeface="Arial" panose="020B0604020202020204" pitchFamily="34" charset="0"/>
                <a:cs typeface="Arial" panose="020B0604020202020204" pitchFamily="34" charset="0"/>
              </a:rPr>
              <a:t>the Murchison meteorite.</a:t>
            </a:r>
          </a:p>
          <a:p>
            <a:r>
              <a:rPr lang="en-US" sz="1300" dirty="0">
                <a:solidFill>
                  <a:schemeClr val="tx1"/>
                </a:solidFill>
                <a:latin typeface="Arial" panose="020B0604020202020204" pitchFamily="34" charset="0"/>
                <a:cs typeface="Arial" panose="020B0604020202020204" pitchFamily="34" charset="0"/>
              </a:rPr>
              <a:t>The meteorite broke up as it entered the Earths atmosphere, so </a:t>
            </a:r>
            <a:r>
              <a:rPr lang="en-US" sz="1300" dirty="0" smtClean="0">
                <a:solidFill>
                  <a:schemeClr val="tx1"/>
                </a:solidFill>
                <a:latin typeface="Arial" panose="020B0604020202020204" pitchFamily="34" charset="0"/>
                <a:cs typeface="Arial" panose="020B0604020202020204" pitchFamily="34" charset="0"/>
              </a:rPr>
              <a:t>that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when </a:t>
            </a:r>
            <a:r>
              <a:rPr lang="en-US" sz="1300" dirty="0">
                <a:solidFill>
                  <a:schemeClr val="tx1"/>
                </a:solidFill>
                <a:latin typeface="Arial" panose="020B0604020202020204" pitchFamily="34" charset="0"/>
                <a:cs typeface="Arial" panose="020B0604020202020204" pitchFamily="34" charset="0"/>
              </a:rPr>
              <a:t>the pieces hit the ground they were spread over an </a:t>
            </a:r>
            <a:r>
              <a:rPr lang="en-US" sz="1300" dirty="0" smtClean="0">
                <a:solidFill>
                  <a:schemeClr val="tx1"/>
                </a:solidFill>
                <a:latin typeface="Arial" panose="020B0604020202020204" pitchFamily="34" charset="0"/>
                <a:cs typeface="Arial" panose="020B0604020202020204" pitchFamily="34" charset="0"/>
              </a:rPr>
              <a:t>area </a:t>
            </a:r>
            <a:r>
              <a:rPr lang="en-US" sz="1300" dirty="0">
                <a:solidFill>
                  <a:schemeClr val="tx1"/>
                </a:solidFill>
                <a:latin typeface="Arial" panose="020B0604020202020204" pitchFamily="34" charset="0"/>
                <a:cs typeface="Arial" panose="020B0604020202020204" pitchFamily="34" charset="0"/>
              </a:rPr>
              <a:t>of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13 </a:t>
            </a:r>
            <a:r>
              <a:rPr lang="en-US" sz="1300" dirty="0">
                <a:solidFill>
                  <a:schemeClr val="tx1"/>
                </a:solidFill>
                <a:latin typeface="Arial" panose="020B0604020202020204" pitchFamily="34" charset="0"/>
                <a:cs typeface="Arial" panose="020B0604020202020204" pitchFamily="34" charset="0"/>
              </a:rPr>
              <a:t>km</a:t>
            </a:r>
            <a:r>
              <a:rPr lang="en-US" sz="1300" baseline="30000" dirty="0">
                <a:solidFill>
                  <a:schemeClr val="tx1"/>
                </a:solidFill>
                <a:latin typeface="Arial" panose="020B0604020202020204" pitchFamily="34" charset="0"/>
                <a:cs typeface="Arial" panose="020B0604020202020204" pitchFamily="34" charset="0"/>
              </a:rPr>
              <a:t>2</a:t>
            </a:r>
            <a:r>
              <a:rPr lang="en-US" sz="1300" dirty="0">
                <a:solidFill>
                  <a:schemeClr val="tx1"/>
                </a:solidFill>
                <a:latin typeface="Arial" panose="020B0604020202020204" pitchFamily="34" charset="0"/>
                <a:cs typeface="Arial" panose="020B0604020202020204" pitchFamily="34" charset="0"/>
              </a:rPr>
              <a:t>. The largest fragment that was picked up had a </a:t>
            </a:r>
            <a:r>
              <a:rPr lang="en-US" sz="1300" dirty="0" smtClean="0">
                <a:solidFill>
                  <a:schemeClr val="tx1"/>
                </a:solidFill>
                <a:latin typeface="Arial" panose="020B0604020202020204" pitchFamily="34" charset="0"/>
                <a:cs typeface="Arial" panose="020B0604020202020204" pitchFamily="34" charset="0"/>
              </a:rPr>
              <a:t>mass </a:t>
            </a:r>
            <a:r>
              <a:rPr lang="en-US" sz="1300" dirty="0">
                <a:solidFill>
                  <a:schemeClr val="tx1"/>
                </a:solidFill>
                <a:latin typeface="Arial" panose="020B0604020202020204" pitchFamily="34" charset="0"/>
                <a:cs typeface="Arial" panose="020B0604020202020204" pitchFamily="34" charset="0"/>
              </a:rPr>
              <a:t>of 7 kg,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but </a:t>
            </a:r>
            <a:r>
              <a:rPr lang="en-US" sz="1300" dirty="0">
                <a:solidFill>
                  <a:schemeClr val="tx1"/>
                </a:solidFill>
                <a:latin typeface="Arial" panose="020B0604020202020204" pitchFamily="34" charset="0"/>
                <a:cs typeface="Arial" panose="020B0604020202020204" pitchFamily="34" charset="0"/>
              </a:rPr>
              <a:t>it is estimated the mass of the original </a:t>
            </a:r>
            <a:r>
              <a:rPr lang="en-US" sz="1300" dirty="0" smtClean="0">
                <a:solidFill>
                  <a:schemeClr val="tx1"/>
                </a:solidFill>
                <a:latin typeface="Arial" panose="020B0604020202020204" pitchFamily="34" charset="0"/>
                <a:cs typeface="Arial" panose="020B0604020202020204" pitchFamily="34" charset="0"/>
              </a:rPr>
              <a:t>meteorite </a:t>
            </a:r>
            <a:r>
              <a:rPr lang="en-US" sz="1300" dirty="0">
                <a:solidFill>
                  <a:schemeClr val="tx1"/>
                </a:solidFill>
                <a:latin typeface="Arial" panose="020B0604020202020204" pitchFamily="34" charset="0"/>
                <a:cs typeface="Arial" panose="020B0604020202020204" pitchFamily="34" charset="0"/>
              </a:rPr>
              <a:t>was probably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more </a:t>
            </a:r>
            <a:r>
              <a:rPr lang="en-US" sz="1300" dirty="0">
                <a:solidFill>
                  <a:schemeClr val="tx1"/>
                </a:solidFill>
                <a:latin typeface="Arial" panose="020B0604020202020204" pitchFamily="34" charset="0"/>
                <a:cs typeface="Arial" panose="020B0604020202020204" pitchFamily="34" charset="0"/>
              </a:rPr>
              <a:t>than 100 kg.</a:t>
            </a:r>
          </a:p>
          <a:p>
            <a:r>
              <a:rPr lang="en-US" sz="1300" dirty="0">
                <a:solidFill>
                  <a:schemeClr val="tx1"/>
                </a:solidFill>
                <a:latin typeface="Arial" panose="020B0604020202020204" pitchFamily="34" charset="0"/>
                <a:cs typeface="Arial" panose="020B0604020202020204" pitchFamily="34" charset="0"/>
              </a:rPr>
              <a:t>The meteorite was especially useful for research because people </a:t>
            </a:r>
            <a:r>
              <a:rPr lang="en-US" sz="1300" dirty="0" smtClean="0">
                <a:solidFill>
                  <a:schemeClr val="tx1"/>
                </a:solidFill>
                <a:latin typeface="Arial" panose="020B0604020202020204" pitchFamily="34" charset="0"/>
                <a:cs typeface="Arial" panose="020B0604020202020204" pitchFamily="34" charset="0"/>
              </a:rPr>
              <a:t>had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seen </a:t>
            </a:r>
            <a:r>
              <a:rPr lang="en-US" sz="1300" dirty="0">
                <a:solidFill>
                  <a:schemeClr val="tx1"/>
                </a:solidFill>
                <a:latin typeface="Arial" panose="020B0604020202020204" pitchFamily="34" charset="0"/>
                <a:cs typeface="Arial" panose="020B0604020202020204" pitchFamily="34" charset="0"/>
              </a:rPr>
              <a:t>it fall, so scientists knew exactly when and how it had </a:t>
            </a:r>
            <a:r>
              <a:rPr lang="en-US" sz="1300" dirty="0" smtClean="0">
                <a:solidFill>
                  <a:schemeClr val="tx1"/>
                </a:solidFill>
                <a:latin typeface="Arial" panose="020B0604020202020204" pitchFamily="34" charset="0"/>
                <a:cs typeface="Arial" panose="020B0604020202020204" pitchFamily="34" charset="0"/>
              </a:rPr>
              <a:t>reached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the </a:t>
            </a:r>
            <a:r>
              <a:rPr lang="en-US" sz="1300" dirty="0">
                <a:solidFill>
                  <a:schemeClr val="tx1"/>
                </a:solidFill>
                <a:latin typeface="Arial" panose="020B0604020202020204" pitchFamily="34" charset="0"/>
                <a:cs typeface="Arial" panose="020B0604020202020204" pitchFamily="34" charset="0"/>
              </a:rPr>
              <a:t>Earth. Studies of the meteorite suggest that it formed </a:t>
            </a:r>
            <a:r>
              <a:rPr lang="en-US" sz="1300" dirty="0" smtClean="0">
                <a:solidFill>
                  <a:schemeClr val="tx1"/>
                </a:solidFill>
                <a:latin typeface="Arial" panose="020B0604020202020204" pitchFamily="34" charset="0"/>
                <a:cs typeface="Arial" panose="020B0604020202020204" pitchFamily="34" charset="0"/>
              </a:rPr>
              <a:t>about 4.6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billion </a:t>
            </a:r>
            <a:r>
              <a:rPr lang="en-US" sz="1300" dirty="0">
                <a:solidFill>
                  <a:schemeClr val="tx1"/>
                </a:solidFill>
                <a:latin typeface="Arial" panose="020B0604020202020204" pitchFamily="34" charset="0"/>
                <a:cs typeface="Arial" panose="020B0604020202020204" pitchFamily="34" charset="0"/>
              </a:rPr>
              <a:t>years ago - the time at which the Sun was </a:t>
            </a:r>
            <a:r>
              <a:rPr lang="en-US" sz="1300" dirty="0" smtClean="0">
                <a:solidFill>
                  <a:schemeClr val="tx1"/>
                </a:solidFill>
                <a:latin typeface="Arial" panose="020B0604020202020204" pitchFamily="34" charset="0"/>
                <a:cs typeface="Arial" panose="020B0604020202020204" pitchFamily="34" charset="0"/>
              </a:rPr>
              <a:t>forming</a:t>
            </a:r>
            <a:r>
              <a:rPr lang="en-US" sz="1300" dirty="0">
                <a:solidFill>
                  <a:schemeClr val="tx1"/>
                </a:solidFill>
                <a:latin typeface="Arial" panose="020B0604020202020204" pitchFamily="34" charset="0"/>
                <a:cs typeface="Arial" panose="020B0604020202020204" pitchFamily="34" charset="0"/>
              </a:rPr>
              <a:t>.</a:t>
            </a:r>
          </a:p>
          <a:p>
            <a:r>
              <a:rPr lang="en-US" sz="1300" dirty="0">
                <a:solidFill>
                  <a:schemeClr val="tx1"/>
                </a:solidFill>
                <a:latin typeface="Arial" panose="020B0604020202020204" pitchFamily="34" charset="0"/>
                <a:cs typeface="Arial" panose="020B0604020202020204" pitchFamily="34" charset="0"/>
              </a:rPr>
              <a:t>Chemists have analysed the substances that the meteorite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fragments </a:t>
            </a:r>
            <a:r>
              <a:rPr lang="en-US" sz="1300" dirty="0">
                <a:solidFill>
                  <a:schemeClr val="tx1"/>
                </a:solidFill>
                <a:latin typeface="Arial" panose="020B0604020202020204" pitchFamily="34" charset="0"/>
                <a:cs typeface="Arial" panose="020B0604020202020204" pitchFamily="34" charset="0"/>
              </a:rPr>
              <a:t>are made of. They contain a lot of carbon. And some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of </a:t>
            </a:r>
            <a:r>
              <a:rPr lang="en-US" sz="1300" dirty="0">
                <a:solidFill>
                  <a:schemeClr val="tx1"/>
                </a:solidFill>
                <a:latin typeface="Arial" panose="020B0604020202020204" pitchFamily="34" charset="0"/>
                <a:cs typeface="Arial" panose="020B0604020202020204" pitchFamily="34" charset="0"/>
              </a:rPr>
              <a:t>this carbon is in molecules of amino acids. There are 15 </a:t>
            </a:r>
            <a:r>
              <a:rPr lang="en-US" sz="1300" dirty="0" smtClean="0">
                <a:solidFill>
                  <a:schemeClr val="tx1"/>
                </a:solidFill>
                <a:latin typeface="Arial" panose="020B0604020202020204" pitchFamily="34" charset="0"/>
                <a:cs typeface="Arial" panose="020B0604020202020204" pitchFamily="34" charset="0"/>
              </a:rPr>
              <a:t/>
            </a:r>
            <a:br>
              <a:rPr lang="en-US" sz="1300" dirty="0" smtClean="0">
                <a:solidFill>
                  <a:schemeClr val="tx1"/>
                </a:solidFill>
                <a:latin typeface="Arial" panose="020B0604020202020204" pitchFamily="34" charset="0"/>
                <a:cs typeface="Arial" panose="020B0604020202020204" pitchFamily="34" charset="0"/>
              </a:rPr>
            </a:br>
            <a:r>
              <a:rPr lang="en-US" sz="1300" dirty="0" smtClean="0">
                <a:solidFill>
                  <a:schemeClr val="tx1"/>
                </a:solidFill>
                <a:latin typeface="Arial" panose="020B0604020202020204" pitchFamily="34" charset="0"/>
                <a:cs typeface="Arial" panose="020B0604020202020204" pitchFamily="34" charset="0"/>
              </a:rPr>
              <a:t>different </a:t>
            </a:r>
            <a:r>
              <a:rPr lang="en-US" sz="1300" dirty="0">
                <a:solidFill>
                  <a:schemeClr val="tx1"/>
                </a:solidFill>
                <a:latin typeface="Arial" panose="020B0604020202020204" pitchFamily="34" charset="0"/>
                <a:cs typeface="Arial" panose="020B0604020202020204" pitchFamily="34" charset="0"/>
              </a:rPr>
              <a:t>amino acids in the meteorite.</a:t>
            </a:r>
          </a:p>
          <a:p>
            <a:r>
              <a:rPr lang="en-US" sz="1300" dirty="0">
                <a:solidFill>
                  <a:schemeClr val="tx1"/>
                </a:solidFill>
                <a:latin typeface="Arial" panose="020B0604020202020204" pitchFamily="34" charset="0"/>
                <a:cs typeface="Arial" panose="020B0604020202020204" pitchFamily="34" charset="0"/>
              </a:rPr>
              <a:t>We think we understand how amino acids can form in space </a:t>
            </a:r>
            <a:r>
              <a:rPr lang="en-US" sz="1300" dirty="0" smtClean="0">
                <a:solidFill>
                  <a:schemeClr val="tx1"/>
                </a:solidFill>
                <a:latin typeface="Arial" panose="020B0604020202020204" pitchFamily="34" charset="0"/>
                <a:cs typeface="Arial" panose="020B0604020202020204" pitchFamily="34" charset="0"/>
              </a:rPr>
              <a:t>– for </a:t>
            </a:r>
            <a:r>
              <a:rPr lang="en-US" sz="1300" dirty="0">
                <a:solidFill>
                  <a:schemeClr val="tx1"/>
                </a:solidFill>
                <a:latin typeface="Arial" panose="020B0604020202020204" pitchFamily="34" charset="0"/>
                <a:cs typeface="Arial" panose="020B0604020202020204" pitchFamily="34" charset="0"/>
              </a:rPr>
              <a:t>example from hydrogen, carbon monoxide and nitrogen in a hot, newly-formed asteroid as it cools. Many meteorites are known to </a:t>
            </a:r>
            <a:r>
              <a:rPr lang="en-US" sz="1300" dirty="0" smtClean="0">
                <a:solidFill>
                  <a:schemeClr val="tx1"/>
                </a:solidFill>
                <a:latin typeface="Arial" panose="020B0604020202020204" pitchFamily="34" charset="0"/>
                <a:cs typeface="Arial" panose="020B0604020202020204" pitchFamily="34" charset="0"/>
              </a:rPr>
              <a:t>contain </a:t>
            </a:r>
            <a:r>
              <a:rPr lang="en-US" sz="1300" dirty="0">
                <a:solidFill>
                  <a:schemeClr val="tx1"/>
                </a:solidFill>
                <a:latin typeface="Arial" panose="020B0604020202020204" pitchFamily="34" charset="0"/>
                <a:cs typeface="Arial" panose="020B0604020202020204" pitchFamily="34" charset="0"/>
              </a:rPr>
              <a:t>amino acids. And this has made scientists wonder if perhaps these amino acids, brought to Earth from outer space, might have been important in the origin of life on Earth. In the early history of the Earth, before it had developed an atmosphere, many more meteorites hit the surface than happens today, and they could have brought quite large quantities of amino acids to our planet.</a:t>
            </a:r>
          </a:p>
          <a:p>
            <a:r>
              <a:rPr lang="en-US" sz="1300" dirty="0">
                <a:solidFill>
                  <a:schemeClr val="tx1"/>
                </a:solidFill>
                <a:latin typeface="Arial" panose="020B0604020202020204" pitchFamily="34" charset="0"/>
                <a:cs typeface="Arial" panose="020B0604020202020204" pitchFamily="34" charset="0"/>
              </a:rPr>
              <a:t>Today, all living organisms contain 20 different amino acids, which are used to build proteins. It’s intriguing to think that perhaps life would not have evolved without these deliveries from outer space (Figure 4.1</a:t>
            </a:r>
            <a:r>
              <a:rPr lang="en-US" sz="1300" dirty="0" smtClean="0">
                <a:solidFill>
                  <a:schemeClr val="tx1"/>
                </a:solidFill>
                <a:latin typeface="Arial" panose="020B0604020202020204" pitchFamily="34" charset="0"/>
                <a:cs typeface="Arial" panose="020B0604020202020204" pitchFamily="34" charset="0"/>
              </a:rPr>
              <a:t>).</a:t>
            </a:r>
            <a:endParaRPr lang="en-GB" sz="1300"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2073" t="19550" r="3881" b="2750"/>
          <a:stretch/>
        </p:blipFill>
        <p:spPr>
          <a:xfrm>
            <a:off x="5508104" y="1196752"/>
            <a:ext cx="3240360" cy="2305641"/>
          </a:xfrm>
          <a:prstGeom prst="rect">
            <a:avLst/>
          </a:prstGeom>
        </p:spPr>
      </p:pic>
      <p:sp>
        <p:nvSpPr>
          <p:cNvPr id="8" name="Rectangle 7"/>
          <p:cNvSpPr/>
          <p:nvPr/>
        </p:nvSpPr>
        <p:spPr>
          <a:xfrm>
            <a:off x="5364088" y="3556754"/>
            <a:ext cx="3384376" cy="1384995"/>
          </a:xfrm>
          <a:prstGeom prst="rect">
            <a:avLst/>
          </a:prstGeom>
        </p:spPr>
        <p:txBody>
          <a:bodyPr wrap="square">
            <a:spAutoFit/>
          </a:bodyPr>
          <a:lstStyle/>
          <a:p>
            <a:pPr indent="271463">
              <a:buClr>
                <a:srgbClr val="C00000"/>
              </a:buClr>
              <a:buSzPct val="80000"/>
              <a:buFont typeface="Arial" panose="020B0604020202020204" pitchFamily="34" charset="0"/>
              <a:buChar char="▲"/>
            </a:pPr>
            <a:r>
              <a:rPr lang="en-US" sz="1400" b="1" dirty="0"/>
              <a:t>Figure 4.1 </a:t>
            </a:r>
            <a:r>
              <a:rPr lang="en-US" sz="1400" b="1" dirty="0" smtClean="0"/>
              <a:t>- </a:t>
            </a:r>
            <a:r>
              <a:rPr lang="en-US" sz="1400" dirty="0" smtClean="0"/>
              <a:t>A </a:t>
            </a:r>
            <a:r>
              <a:rPr lang="en-US" sz="1400" dirty="0"/>
              <a:t>huge meteor fell near Chelyabinsk in Russia in February 2013, producing a shock wave that shattered windows and injured more than 1500 people. This photo was taken from a car dashboard video camera.</a:t>
            </a:r>
            <a:endParaRPr lang="en-GB" sz="1400" dirty="0"/>
          </a:p>
        </p:txBody>
      </p:sp>
    </p:spTree>
    <p:extLst>
      <p:ext uri="{BB962C8B-B14F-4D97-AF65-F5344CB8AC3E}">
        <p14:creationId xmlns:p14="http://schemas.microsoft.com/office/powerpoint/2010/main" val="3999815349"/>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a:t>4.1 </a:t>
            </a:r>
            <a:r>
              <a:rPr lang="en-US" sz="4000" dirty="0" smtClean="0"/>
              <a:t>- What </a:t>
            </a:r>
            <a:r>
              <a:rPr lang="en-US" sz="4000" dirty="0"/>
              <a:t>are you made of?</a:t>
            </a:r>
          </a:p>
        </p:txBody>
      </p:sp>
      <p:sp>
        <p:nvSpPr>
          <p:cNvPr id="34" name="Rectangle 33"/>
          <p:cNvSpPr/>
          <p:nvPr/>
        </p:nvSpPr>
        <p:spPr>
          <a:xfrm>
            <a:off x="179513" y="1124744"/>
            <a:ext cx="5167442" cy="5909310"/>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20" dirty="0" smtClean="0"/>
              <a:t>The </a:t>
            </a:r>
            <a:r>
              <a:rPr lang="en-US" sz="2020" dirty="0"/>
              <a:t>bodies of all living things are made of many different kinds of chemicals. Most of our bodies are made up of water. We also contain carbohydrates, proteins and fats. These substances are what our cells are made of. Each of them is vital for life.</a:t>
            </a:r>
          </a:p>
          <a:p>
            <a:pPr marL="355600" indent="-355600">
              <a:buClr>
                <a:srgbClr val="0070C0"/>
              </a:buClr>
              <a:buSzPct val="80000"/>
              <a:buFont typeface="Wingdings 3" panose="05040102010807070707" pitchFamily="18" charset="2"/>
              <a:buChar char=""/>
            </a:pPr>
            <a:r>
              <a:rPr lang="en-US" sz="2020" dirty="0"/>
              <a:t>In this chapter, we will look at each of these kinds of substances in turn. As you work through your biology course, you will keep meeting them over and over again.</a:t>
            </a:r>
          </a:p>
          <a:p>
            <a:pPr marL="355600" indent="-355600">
              <a:buClr>
                <a:srgbClr val="0070C0"/>
              </a:buClr>
              <a:buSzPct val="80000"/>
              <a:buFont typeface="Wingdings 3" panose="05040102010807070707" pitchFamily="18" charset="2"/>
              <a:buChar char=""/>
            </a:pPr>
            <a:r>
              <a:rPr lang="en-US" sz="2020" dirty="0"/>
              <a:t>It will help if you have a basic understanding of the meanings of the terms atom, element and molecule.</a:t>
            </a:r>
          </a:p>
          <a:p>
            <a:pPr marL="355600" indent="-355600">
              <a:buClr>
                <a:srgbClr val="0070C0"/>
              </a:buClr>
              <a:buSzPct val="80000"/>
              <a:buFont typeface="Wingdings 3" panose="05040102010807070707" pitchFamily="18" charset="2"/>
              <a:buChar char=""/>
            </a:pPr>
            <a:r>
              <a:rPr lang="en-US" sz="2020" dirty="0"/>
              <a:t>If you are not sure about these, ask your biology or chemistry teacher to explain them to you</a:t>
            </a:r>
            <a:r>
              <a:rPr lang="en-US" sz="2020" dirty="0" smtClean="0"/>
              <a:t>.</a:t>
            </a:r>
            <a:endParaRPr lang="en-US" sz="2020"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41</a:t>
            </a:r>
            <a:endParaRPr lang="en-GB" sz="1050" b="1" dirty="0">
              <a:latin typeface="Arial" panose="020B0604020202020204" pitchFamily="34" charset="0"/>
              <a:cs typeface="Arial" panose="020B0604020202020204" pitchFamily="34" charset="0"/>
            </a:endParaRPr>
          </a:p>
        </p:txBody>
      </p:sp>
      <p:pic>
        <p:nvPicPr>
          <p:cNvPr id="1026" name="Picture 2" descr="Image result for what are we made o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46954" y="1124744"/>
            <a:ext cx="3545526" cy="55092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4" action="ppaction://hlinksldjump"/>
          </p:cNvPr>
          <p:cNvSpPr txBox="1"/>
          <p:nvPr/>
        </p:nvSpPr>
        <p:spPr>
          <a:xfrm>
            <a:off x="8388424" y="3480490"/>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690771967"/>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a:t>4.1 </a:t>
            </a:r>
            <a:r>
              <a:rPr lang="en-US" sz="4000" dirty="0" smtClean="0"/>
              <a:t>- What </a:t>
            </a:r>
            <a:r>
              <a:rPr lang="en-US" sz="4000" dirty="0"/>
              <a:t>are you made of?</a:t>
            </a:r>
          </a:p>
        </p:txBody>
      </p:sp>
      <p:sp>
        <p:nvSpPr>
          <p:cNvPr id="34" name="Rectangle 33"/>
          <p:cNvSpPr/>
          <p:nvPr/>
        </p:nvSpPr>
        <p:spPr>
          <a:xfrm>
            <a:off x="179513" y="1124744"/>
            <a:ext cx="8640959" cy="5066002"/>
          </a:xfrm>
          <a:prstGeom prst="rect">
            <a:avLst/>
          </a:prstGeom>
        </p:spPr>
        <p:txBody>
          <a:bodyPr wrap="square">
            <a:spAutoFit/>
          </a:bodyPr>
          <a:lstStyle/>
          <a:p>
            <a:pPr>
              <a:buClr>
                <a:srgbClr val="0070C0"/>
              </a:buClr>
              <a:buSzPct val="80000"/>
            </a:pPr>
            <a:r>
              <a:rPr lang="en-US" sz="2020" b="1" dirty="0">
                <a:solidFill>
                  <a:srgbClr val="C00000"/>
                </a:solidFill>
              </a:rPr>
              <a:t>Water</a:t>
            </a:r>
          </a:p>
          <a:p>
            <a:pPr marL="355600" indent="-355600">
              <a:buClr>
                <a:srgbClr val="0070C0"/>
              </a:buClr>
              <a:buSzPct val="80000"/>
              <a:buFont typeface="Wingdings 3" panose="05040102010807070707" pitchFamily="18" charset="2"/>
              <a:buChar char=""/>
            </a:pPr>
            <a:r>
              <a:rPr lang="en-US" sz="2020" dirty="0"/>
              <a:t>In most organisms, almost 80% of the body is made up of water. We have seen that cytoplasm is a solution of many different substances in water. The spaces between our cells are also filled with a watery liquid.</a:t>
            </a:r>
          </a:p>
          <a:p>
            <a:pPr marL="355600" indent="-355600">
              <a:buClr>
                <a:srgbClr val="0070C0"/>
              </a:buClr>
              <a:buSzPct val="80000"/>
              <a:buFont typeface="Wingdings 3" panose="05040102010807070707" pitchFamily="18" charset="2"/>
              <a:buChar char=""/>
            </a:pPr>
            <a:r>
              <a:rPr lang="en-US" sz="2020" dirty="0"/>
              <a:t>Inside every living organism, chemical reactions are going on all the time. These reactions are called </a:t>
            </a:r>
            <a:r>
              <a:rPr lang="en-US" sz="2020" b="1" dirty="0">
                <a:solidFill>
                  <a:srgbClr val="FF0000"/>
                </a:solidFill>
              </a:rPr>
              <a:t>metabolism</a:t>
            </a:r>
            <a:r>
              <a:rPr lang="en-US" sz="2020" dirty="0"/>
              <a:t>. Metabolic reactions can only take place if the chemicals which are reacting are dissolved in water. </a:t>
            </a:r>
            <a:endParaRPr lang="en-US" sz="2020" dirty="0" smtClean="0"/>
          </a:p>
          <a:p>
            <a:pPr marL="355600" indent="-355600">
              <a:buClr>
                <a:srgbClr val="0070C0"/>
              </a:buClr>
              <a:buSzPct val="80000"/>
              <a:buFont typeface="Wingdings 3" panose="05040102010807070707" pitchFamily="18" charset="2"/>
              <a:buChar char=""/>
            </a:pPr>
            <a:r>
              <a:rPr lang="en-US" sz="2020" dirty="0" smtClean="0"/>
              <a:t>Water </a:t>
            </a:r>
            <a:r>
              <a:rPr lang="en-US" sz="2020" dirty="0"/>
              <a:t>is an important </a:t>
            </a:r>
            <a:r>
              <a:rPr lang="en-US" sz="2020" dirty="0" smtClean="0"/>
              <a:t/>
            </a:r>
            <a:br>
              <a:rPr lang="en-US" sz="2020" dirty="0" smtClean="0"/>
            </a:br>
            <a:r>
              <a:rPr lang="en-US" sz="2020" dirty="0" smtClean="0"/>
              <a:t>solvent</a:t>
            </a:r>
            <a:r>
              <a:rPr lang="en-US" sz="2020" dirty="0"/>
              <a:t>. This is one </a:t>
            </a:r>
            <a:r>
              <a:rPr lang="en-US" sz="2020" dirty="0" smtClean="0"/>
              <a:t/>
            </a:r>
            <a:br>
              <a:rPr lang="en-US" sz="2020" dirty="0" smtClean="0"/>
            </a:br>
            <a:r>
              <a:rPr lang="en-US" sz="2020" dirty="0" smtClean="0"/>
              <a:t>reason </a:t>
            </a:r>
            <a:r>
              <a:rPr lang="en-US" sz="2020" dirty="0"/>
              <a:t>why water is </a:t>
            </a:r>
            <a:r>
              <a:rPr lang="en-US" sz="2020" dirty="0" smtClean="0"/>
              <a:t/>
            </a:r>
            <a:br>
              <a:rPr lang="en-US" sz="2020" dirty="0" smtClean="0"/>
            </a:br>
            <a:r>
              <a:rPr lang="en-US" sz="2020" dirty="0" smtClean="0"/>
              <a:t>so </a:t>
            </a:r>
            <a:r>
              <a:rPr lang="en-US" sz="2020" dirty="0"/>
              <a:t>important to living </a:t>
            </a:r>
            <a:r>
              <a:rPr lang="en-US" sz="2020" dirty="0" smtClean="0"/>
              <a:t/>
            </a:r>
            <a:br>
              <a:rPr lang="en-US" sz="2020" dirty="0" smtClean="0"/>
            </a:br>
            <a:r>
              <a:rPr lang="en-US" sz="2020" dirty="0" smtClean="0"/>
              <a:t>organisms</a:t>
            </a:r>
            <a:r>
              <a:rPr lang="en-US" sz="2020" dirty="0"/>
              <a:t>. If their cells </a:t>
            </a:r>
            <a:r>
              <a:rPr lang="en-US" sz="2020" dirty="0" smtClean="0"/>
              <a:t/>
            </a:r>
            <a:br>
              <a:rPr lang="en-US" sz="2020" dirty="0" smtClean="0"/>
            </a:br>
            <a:r>
              <a:rPr lang="en-US" sz="2020" dirty="0" smtClean="0"/>
              <a:t>dry </a:t>
            </a:r>
            <a:r>
              <a:rPr lang="en-US" sz="2020" dirty="0"/>
              <a:t>out, the reactions </a:t>
            </a:r>
            <a:r>
              <a:rPr lang="en-US" sz="2020" dirty="0" smtClean="0"/>
              <a:t/>
            </a:r>
            <a:br>
              <a:rPr lang="en-US" sz="2020" dirty="0" smtClean="0"/>
            </a:br>
            <a:r>
              <a:rPr lang="en-US" sz="2020" dirty="0" smtClean="0"/>
              <a:t>stop</a:t>
            </a:r>
            <a:r>
              <a:rPr lang="en-US" sz="2020" dirty="0"/>
              <a:t>, and the organism </a:t>
            </a:r>
            <a:r>
              <a:rPr lang="en-IE" sz="2020" dirty="0" smtClean="0"/>
              <a:t/>
            </a:r>
            <a:br>
              <a:rPr lang="en-IE" sz="2020" dirty="0" smtClean="0"/>
            </a:br>
            <a:r>
              <a:rPr lang="en-US" sz="2020" dirty="0" smtClean="0"/>
              <a:t>dies.</a:t>
            </a:r>
            <a:endParaRPr lang="en-US" sz="2020"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41</a:t>
            </a:r>
            <a:endParaRPr lang="en-GB" sz="105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318102" y="3429000"/>
            <a:ext cx="5536237" cy="3168352"/>
          </a:xfrm>
          <a:prstGeom prst="rect">
            <a:avLst/>
          </a:prstGeom>
        </p:spPr>
      </p:pic>
      <p:sp>
        <p:nvSpPr>
          <p:cNvPr id="9" name="TextBox 8">
            <a:hlinkClick r:id="rId4" action="ppaction://hlinksldjump"/>
          </p:cNvPr>
          <p:cNvSpPr txBox="1"/>
          <p:nvPr/>
        </p:nvSpPr>
        <p:spPr>
          <a:xfrm>
            <a:off x="8388424" y="3284984"/>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084298091"/>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a:t>4.1 </a:t>
            </a:r>
            <a:r>
              <a:rPr lang="en-US" sz="4000" dirty="0" smtClean="0"/>
              <a:t>- What </a:t>
            </a:r>
            <a:r>
              <a:rPr lang="en-US" sz="4000" dirty="0"/>
              <a:t>are you made of?</a:t>
            </a:r>
          </a:p>
        </p:txBody>
      </p:sp>
      <p:sp>
        <p:nvSpPr>
          <p:cNvPr id="34" name="Rectangle 33"/>
          <p:cNvSpPr/>
          <p:nvPr/>
        </p:nvSpPr>
        <p:spPr>
          <a:xfrm>
            <a:off x="191691" y="2318331"/>
            <a:ext cx="4884365" cy="2406813"/>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1880" dirty="0" smtClean="0"/>
              <a:t>Water </a:t>
            </a:r>
            <a:r>
              <a:rPr lang="en-US" sz="1880" dirty="0"/>
              <a:t>is also need to dissolve enzymes and nutrients in the alimentary canal, so that digestion can take place.</a:t>
            </a:r>
          </a:p>
          <a:p>
            <a:pPr marL="355600" indent="-355600">
              <a:buClr>
                <a:srgbClr val="0070C0"/>
              </a:buClr>
              <a:buSzPct val="80000"/>
              <a:buFont typeface="Wingdings 3" panose="05040102010807070707" pitchFamily="18" charset="2"/>
              <a:buChar char=""/>
            </a:pPr>
            <a:r>
              <a:rPr lang="en-US" sz="1880" dirty="0"/>
              <a:t>We also need water to help us to get rid of waste products. As you will see in Chapter 12, the kidneys remove the waste product, urea, from the body. The urea is dissolved in water, forming urine.</a:t>
            </a:r>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41</a:t>
            </a:r>
            <a:endParaRPr lang="en-GB" sz="1050" b="1" dirty="0">
              <a:latin typeface="Arial" panose="020B0604020202020204" pitchFamily="34" charset="0"/>
              <a:cs typeface="Arial" panose="020B0604020202020204" pitchFamily="34" charset="0"/>
            </a:endParaRPr>
          </a:p>
        </p:txBody>
      </p:sp>
      <p:pic>
        <p:nvPicPr>
          <p:cNvPr id="2050" name="Picture 2" descr="https://steemitimages.com/DQmVogE7UCtKTZQHpBTvvc1M3Y9BCXGis88935d5Re5ZA4W/im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2318331"/>
            <a:ext cx="3816424" cy="435102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1119074"/>
            <a:ext cx="8712968" cy="1261884"/>
          </a:xfrm>
          <a:prstGeom prst="rect">
            <a:avLst/>
          </a:prstGeom>
        </p:spPr>
        <p:txBody>
          <a:bodyPr wrap="square">
            <a:spAutoFit/>
          </a:bodyPr>
          <a:lstStyle/>
          <a:p>
            <a:pPr>
              <a:buClr>
                <a:srgbClr val="0070C0"/>
              </a:buClr>
              <a:buSzPct val="80000"/>
            </a:pPr>
            <a:r>
              <a:rPr lang="en-US" sz="1880" b="1" dirty="0" smtClean="0">
                <a:solidFill>
                  <a:srgbClr val="C00000"/>
                </a:solidFill>
              </a:rPr>
              <a:t>Water</a:t>
            </a:r>
          </a:p>
          <a:p>
            <a:pPr marL="355600" indent="-355600">
              <a:buClr>
                <a:srgbClr val="0070C0"/>
              </a:buClr>
              <a:buSzPct val="80000"/>
              <a:buFont typeface="Wingdings 3" panose="05040102010807070707" pitchFamily="18" charset="2"/>
              <a:buChar char=""/>
            </a:pPr>
            <a:r>
              <a:rPr lang="en-US" sz="1880" dirty="0" smtClean="0"/>
              <a:t>Water is also needed for other reasons. For example, plasma, the liquid part of blood, contains a lot of water, so that substances like glucose can dissolve in it. These dissolved substances are transported around the body. </a:t>
            </a:r>
            <a:endParaRPr lang="en-US" sz="1880" dirty="0"/>
          </a:p>
        </p:txBody>
      </p:sp>
      <p:sp>
        <p:nvSpPr>
          <p:cNvPr id="7" name="Round Same Side Corner Rectangle 6"/>
          <p:cNvSpPr/>
          <p:nvPr/>
        </p:nvSpPr>
        <p:spPr>
          <a:xfrm>
            <a:off x="204846" y="4725144"/>
            <a:ext cx="1558842" cy="338099"/>
          </a:xfrm>
          <a:prstGeom prst="round2SameRect">
            <a:avLst>
              <a:gd name="adj1" fmla="val 50000"/>
              <a:gd name="adj2" fmla="val 0"/>
            </a:avLst>
          </a:prstGeom>
          <a:solidFill>
            <a:srgbClr val="FF3FCD"/>
          </a:solidFill>
          <a:ln>
            <a:solidFill>
              <a:srgbClr val="BA16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Study Tip</a:t>
            </a:r>
            <a:endParaRPr lang="en-GB" sz="2000" b="1" dirty="0">
              <a:solidFill>
                <a:schemeClr val="tx1"/>
              </a:solidFill>
              <a:latin typeface="Arial" panose="020B0604020202020204" pitchFamily="34" charset="0"/>
              <a:cs typeface="Arial" panose="020B0604020202020204" pitchFamily="34" charset="0"/>
            </a:endParaRPr>
          </a:p>
        </p:txBody>
      </p:sp>
      <p:sp>
        <p:nvSpPr>
          <p:cNvPr id="8" name="Round Same Side Corner Rectangle 7"/>
          <p:cNvSpPr/>
          <p:nvPr/>
        </p:nvSpPr>
        <p:spPr>
          <a:xfrm flipV="1">
            <a:off x="204846" y="5071712"/>
            <a:ext cx="4655186" cy="1540867"/>
          </a:xfrm>
          <a:prstGeom prst="round2SameRect">
            <a:avLst/>
          </a:prstGeom>
          <a:solidFill>
            <a:srgbClr val="FFC9F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p:cNvSpPr txBox="1"/>
          <p:nvPr/>
        </p:nvSpPr>
        <p:spPr>
          <a:xfrm>
            <a:off x="276853" y="5135252"/>
            <a:ext cx="4583179" cy="1477328"/>
          </a:xfrm>
          <a:prstGeom prst="rect">
            <a:avLst/>
          </a:prstGeom>
          <a:noFill/>
        </p:spPr>
        <p:txBody>
          <a:bodyPr wrap="square" rtlCol="0">
            <a:spAutoFit/>
          </a:bodyPr>
          <a:lstStyle/>
          <a:p>
            <a:r>
              <a:rPr lang="en-US" dirty="0"/>
              <a:t>When asked why water is important to organisms, many students answer ‘so that they do not dry out’. This is not a good answer - make sure you explain why the water is needed.</a:t>
            </a:r>
            <a:endParaRPr lang="en-GB" dirty="0"/>
          </a:p>
        </p:txBody>
      </p:sp>
      <p:sp>
        <p:nvSpPr>
          <p:cNvPr id="10" name="TextBox 9">
            <a:hlinkClick r:id="rId4" action="ppaction://hlinksldjump"/>
          </p:cNvPr>
          <p:cNvSpPr txBox="1"/>
          <p:nvPr/>
        </p:nvSpPr>
        <p:spPr>
          <a:xfrm>
            <a:off x="8388424" y="2060848"/>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10602468"/>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4.2 - Carbohydrates</a:t>
            </a:r>
            <a:endParaRPr lang="en-US" sz="4000"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41</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8712968" cy="1446550"/>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200" dirty="0" smtClean="0"/>
              <a:t>Carbohydrates </a:t>
            </a:r>
            <a:r>
              <a:rPr lang="en-US" sz="2200" dirty="0"/>
              <a:t>include starches and sugars. Their molecules contain three kinds of atom - carbon (C), hydrogen (H), and oxygen (O). A carbohydrate molecule has about twice as many hydrogen atoms as carbon or oxygen atoms</a:t>
            </a:r>
            <a:r>
              <a:rPr lang="en-US" sz="2200" dirty="0" smtClean="0"/>
              <a:t>.</a:t>
            </a:r>
            <a:endParaRPr lang="en-US" sz="2200" dirty="0"/>
          </a:p>
        </p:txBody>
      </p:sp>
      <p:sp>
        <p:nvSpPr>
          <p:cNvPr id="10" name="Rectangle 9"/>
          <p:cNvSpPr/>
          <p:nvPr/>
        </p:nvSpPr>
        <p:spPr>
          <a:xfrm>
            <a:off x="3563888" y="6309320"/>
            <a:ext cx="5328592" cy="349702"/>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4.2 – </a:t>
            </a:r>
            <a:r>
              <a:rPr lang="en-US" dirty="0" smtClean="0"/>
              <a:t>the structure of a glucose molecule</a:t>
            </a:r>
            <a:endParaRPr lang="en-GB" dirty="0"/>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22666" t="4292" r="25882" b="12173"/>
          <a:stretch/>
        </p:blipFill>
        <p:spPr>
          <a:xfrm>
            <a:off x="4283968" y="2565624"/>
            <a:ext cx="4608512" cy="3743696"/>
          </a:xfrm>
          <a:prstGeom prst="rect">
            <a:avLst/>
          </a:prstGeom>
        </p:spPr>
      </p:pic>
      <p:sp>
        <p:nvSpPr>
          <p:cNvPr id="5" name="Rectangle 4"/>
          <p:cNvSpPr/>
          <p:nvPr/>
        </p:nvSpPr>
        <p:spPr>
          <a:xfrm>
            <a:off x="179512" y="2492896"/>
            <a:ext cx="4104456" cy="4154984"/>
          </a:xfrm>
          <a:prstGeom prst="rect">
            <a:avLst/>
          </a:prstGeom>
        </p:spPr>
        <p:txBody>
          <a:bodyPr wrap="square">
            <a:spAutoFit/>
          </a:bodyPr>
          <a:lstStyle/>
          <a:p>
            <a:pPr>
              <a:buClr>
                <a:srgbClr val="0070C0"/>
              </a:buClr>
              <a:buSzPct val="80000"/>
            </a:pPr>
            <a:r>
              <a:rPr lang="en-US" sz="2200" b="1" dirty="0">
                <a:solidFill>
                  <a:srgbClr val="C00000"/>
                </a:solidFill>
              </a:rPr>
              <a:t>Sugars</a:t>
            </a:r>
          </a:p>
          <a:p>
            <a:pPr marL="355600" indent="-355600">
              <a:buClr>
                <a:srgbClr val="0070C0"/>
              </a:buClr>
              <a:buSzPct val="80000"/>
              <a:buFont typeface="Wingdings 3" panose="05040102010807070707" pitchFamily="18" charset="2"/>
              <a:buChar char=""/>
            </a:pPr>
            <a:r>
              <a:rPr lang="en-US" sz="2200" dirty="0"/>
              <a:t>The simplest kinds of carbohydrates are the simple sugars or monosaccharides. Glucose is a simple sugar. </a:t>
            </a:r>
            <a:endParaRPr lang="en-US" sz="2200" dirty="0" smtClean="0"/>
          </a:p>
          <a:p>
            <a:pPr marL="355600" indent="-355600">
              <a:buClr>
                <a:srgbClr val="0070C0"/>
              </a:buClr>
              <a:buSzPct val="80000"/>
              <a:buFont typeface="Wingdings 3" panose="05040102010807070707" pitchFamily="18" charset="2"/>
              <a:buChar char=""/>
            </a:pPr>
            <a:r>
              <a:rPr lang="en-US" sz="2200" dirty="0" smtClean="0"/>
              <a:t>A </a:t>
            </a:r>
            <a:r>
              <a:rPr lang="en-US" sz="2200" dirty="0"/>
              <a:t>glucose molecule is made of six carbon atoms joined in a ring, with the hydrogen and oxygen atoms pointing out from and into the ring (Figure </a:t>
            </a:r>
            <a:r>
              <a:rPr lang="en-US" sz="2200" b="1" dirty="0"/>
              <a:t>4.2</a:t>
            </a:r>
            <a:r>
              <a:rPr lang="en-US" sz="2200" dirty="0"/>
              <a:t>).</a:t>
            </a:r>
          </a:p>
        </p:txBody>
      </p:sp>
      <p:sp>
        <p:nvSpPr>
          <p:cNvPr id="14" name="TextBox 13">
            <a:hlinkClick r:id="rId4" action="ppaction://hlinksldjump"/>
          </p:cNvPr>
          <p:cNvSpPr txBox="1"/>
          <p:nvPr/>
        </p:nvSpPr>
        <p:spPr>
          <a:xfrm>
            <a:off x="8388424" y="2276872"/>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229275028"/>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4.2 - Carbohydrates</a:t>
            </a:r>
            <a:endParaRPr lang="en-US" sz="4000"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41</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5256584" cy="5647700"/>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1900" dirty="0"/>
              <a:t>A glucose molecule contains six carbon atoms, twelve hydrogen atoms, and six oxygen atoms. To show this, its molecular formula can be written </a:t>
            </a:r>
            <a:r>
              <a:rPr lang="en-US" sz="1900" b="1" dirty="0" smtClean="0">
                <a:solidFill>
                  <a:srgbClr val="FF0000"/>
                </a:solidFill>
              </a:rPr>
              <a:t>C</a:t>
            </a:r>
            <a:r>
              <a:rPr lang="en-US" sz="1900" b="1" baseline="-25000" dirty="0" smtClean="0">
                <a:solidFill>
                  <a:srgbClr val="FF0000"/>
                </a:solidFill>
              </a:rPr>
              <a:t>6</a:t>
            </a:r>
            <a:r>
              <a:rPr lang="en-US" sz="1900" b="1" dirty="0" smtClean="0">
                <a:solidFill>
                  <a:srgbClr val="FF0000"/>
                </a:solidFill>
              </a:rPr>
              <a:t>H</a:t>
            </a:r>
            <a:r>
              <a:rPr lang="en-US" sz="1900" b="1" baseline="-25000" dirty="0" smtClean="0">
                <a:solidFill>
                  <a:srgbClr val="FF0000"/>
                </a:solidFill>
              </a:rPr>
              <a:t>12</a:t>
            </a:r>
            <a:r>
              <a:rPr lang="en-US" sz="1900" b="1" dirty="0" smtClean="0">
                <a:solidFill>
                  <a:srgbClr val="FF0000"/>
                </a:solidFill>
              </a:rPr>
              <a:t>O</a:t>
            </a:r>
            <a:r>
              <a:rPr lang="en-US" sz="1900" b="1" baseline="-25000" dirty="0" smtClean="0">
                <a:solidFill>
                  <a:srgbClr val="FF0000"/>
                </a:solidFill>
              </a:rPr>
              <a:t>6</a:t>
            </a:r>
            <a:r>
              <a:rPr lang="en-US" sz="1900" dirty="0" smtClean="0"/>
              <a:t>. </a:t>
            </a:r>
            <a:r>
              <a:rPr lang="en-US" sz="1900" dirty="0"/>
              <a:t>This </a:t>
            </a:r>
            <a:r>
              <a:rPr lang="en-US" sz="1900" dirty="0" smtClean="0"/>
              <a:t>formula stands </a:t>
            </a:r>
            <a:r>
              <a:rPr lang="en-US" sz="1900" dirty="0"/>
              <a:t>for one molecule of this simple sugar, and tells you which atoms it contains, and how many of each kind.</a:t>
            </a:r>
          </a:p>
          <a:p>
            <a:pPr marL="355600" indent="-355600">
              <a:buClr>
                <a:srgbClr val="0070C0"/>
              </a:buClr>
              <a:buSzPct val="80000"/>
              <a:buFont typeface="Wingdings 3" panose="05040102010807070707" pitchFamily="18" charset="2"/>
              <a:buChar char=""/>
            </a:pPr>
            <a:r>
              <a:rPr lang="en-US" sz="1900" dirty="0"/>
              <a:t>Although they contain many atoms, simple sugar molecules are very small (Figure </a:t>
            </a:r>
            <a:r>
              <a:rPr lang="en-US" sz="1900" b="1" dirty="0"/>
              <a:t>4.3</a:t>
            </a:r>
            <a:r>
              <a:rPr lang="en-US" sz="1900" dirty="0"/>
              <a:t>). They are soluble in water, and they taste sweet</a:t>
            </a:r>
            <a:r>
              <a:rPr lang="en-US" sz="1900" dirty="0" smtClean="0"/>
              <a:t>.</a:t>
            </a:r>
          </a:p>
          <a:p>
            <a:pPr marL="355600" indent="-355600">
              <a:buClr>
                <a:srgbClr val="0070C0"/>
              </a:buClr>
              <a:buSzPct val="80000"/>
              <a:buFont typeface="Wingdings 3" panose="05040102010807070707" pitchFamily="18" charset="2"/>
              <a:buChar char=""/>
            </a:pPr>
            <a:r>
              <a:rPr lang="en-US" sz="1900" dirty="0"/>
              <a:t>If two simple sugar molecules join together, a larger molecule called a complex sugar or disaccharide is made (Figure 4.4). Two examples of complex sugars are sucrose (the sugar we use in hot drinks, or on breakfast cereal, for example) and maltose (malt sugar). Like simple sugars, they are soluble in water and taste sweet.</a:t>
            </a:r>
          </a:p>
        </p:txBody>
      </p:sp>
      <p:sp>
        <p:nvSpPr>
          <p:cNvPr id="10" name="Rectangle 9"/>
          <p:cNvSpPr/>
          <p:nvPr/>
        </p:nvSpPr>
        <p:spPr>
          <a:xfrm>
            <a:off x="5436096" y="3068960"/>
            <a:ext cx="3456384" cy="811367"/>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4.3 – </a:t>
            </a:r>
            <a:r>
              <a:rPr lang="en-US" sz="1600" dirty="0" smtClean="0"/>
              <a:t>Simple </a:t>
            </a:r>
            <a:r>
              <a:rPr lang="en-US" sz="1600" dirty="0"/>
              <a:t>sugars, or monosaccharides, have small molecules and are soluble.</a:t>
            </a:r>
            <a:endParaRPr lang="en-GB" sz="1600" dirty="0"/>
          </a:p>
        </p:txBody>
      </p:sp>
      <p:pic>
        <p:nvPicPr>
          <p:cNvPr id="6" name="Picture 5"/>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28382" t="7314" r="36388" b="9827"/>
          <a:stretch/>
        </p:blipFill>
        <p:spPr>
          <a:xfrm>
            <a:off x="5436096" y="1160976"/>
            <a:ext cx="3456384" cy="1882603"/>
          </a:xfrm>
          <a:prstGeom prst="rect">
            <a:avLst/>
          </a:prstGeom>
        </p:spPr>
      </p:pic>
      <p:pic>
        <p:nvPicPr>
          <p:cNvPr id="7" name="Picture 6"/>
          <p:cNvPicPr>
            <a:picLocks noChangeAspect="1"/>
          </p:cNvPicPr>
          <p:nvPr/>
        </p:nvPicPr>
        <p:blipFill rotWithShape="1">
          <a:blip r:embed="rId4" cstate="print">
            <a:lum bright="-47000" contrast="78000"/>
            <a:extLst>
              <a:ext uri="{28A0092B-C50C-407E-A947-70E740481C1C}">
                <a14:useLocalDpi xmlns:a14="http://schemas.microsoft.com/office/drawing/2010/main" val="0"/>
              </a:ext>
            </a:extLst>
          </a:blip>
          <a:srcRect l="21752" t="5021" r="25906" b="12843"/>
          <a:stretch/>
        </p:blipFill>
        <p:spPr>
          <a:xfrm>
            <a:off x="5436096" y="3893235"/>
            <a:ext cx="3456384" cy="1753354"/>
          </a:xfrm>
          <a:prstGeom prst="rect">
            <a:avLst/>
          </a:prstGeom>
        </p:spPr>
      </p:pic>
      <p:sp>
        <p:nvSpPr>
          <p:cNvPr id="11" name="Rectangle 10"/>
          <p:cNvSpPr/>
          <p:nvPr/>
        </p:nvSpPr>
        <p:spPr>
          <a:xfrm>
            <a:off x="5436096" y="5661248"/>
            <a:ext cx="3456384" cy="1057588"/>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4.4 – </a:t>
            </a:r>
            <a:r>
              <a:rPr lang="en-US" sz="1600" dirty="0" smtClean="0"/>
              <a:t>Complex </a:t>
            </a:r>
            <a:r>
              <a:rPr lang="en-US" sz="1600" dirty="0"/>
              <a:t>sugars (disaccharides), such as maltose, are made from two simple sugars that have been joined together.</a:t>
            </a:r>
            <a:endParaRPr lang="en-GB" sz="1600" dirty="0"/>
          </a:p>
        </p:txBody>
      </p:sp>
      <p:sp>
        <p:nvSpPr>
          <p:cNvPr id="12" name="TextBox 11">
            <a:hlinkClick r:id="rId5" action="ppaction://hlinksldjump"/>
          </p:cNvPr>
          <p:cNvSpPr txBox="1"/>
          <p:nvPr/>
        </p:nvSpPr>
        <p:spPr>
          <a:xfrm>
            <a:off x="8388424" y="4437112"/>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247275606"/>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4.2 - Carbohydrates</a:t>
            </a:r>
            <a:endParaRPr lang="en-US" sz="4000"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42</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5040560" cy="5509200"/>
          </a:xfrm>
          <a:prstGeom prst="rect">
            <a:avLst/>
          </a:prstGeom>
        </p:spPr>
        <p:txBody>
          <a:bodyPr wrap="square">
            <a:spAutoFit/>
          </a:bodyPr>
          <a:lstStyle/>
          <a:p>
            <a:pPr>
              <a:buClr>
                <a:srgbClr val="0070C0"/>
              </a:buClr>
              <a:buSzPct val="80000"/>
            </a:pPr>
            <a:r>
              <a:rPr lang="en-US" sz="2200" b="1" dirty="0">
                <a:solidFill>
                  <a:srgbClr val="C00000"/>
                </a:solidFill>
              </a:rPr>
              <a:t>Polysaccharides</a:t>
            </a:r>
          </a:p>
          <a:p>
            <a:pPr marL="355600" indent="-355600">
              <a:buClr>
                <a:srgbClr val="0070C0"/>
              </a:buClr>
              <a:buSzPct val="80000"/>
              <a:buFont typeface="Wingdings 3" panose="05040102010807070707" pitchFamily="18" charset="2"/>
              <a:buChar char=""/>
            </a:pPr>
            <a:r>
              <a:rPr lang="en-US" sz="2200" dirty="0"/>
              <a:t>If many simple sugars join together, a very large molecule called a </a:t>
            </a:r>
            <a:r>
              <a:rPr lang="en-US" sz="2200" b="1" dirty="0">
                <a:solidFill>
                  <a:srgbClr val="FF0000"/>
                </a:solidFill>
              </a:rPr>
              <a:t>polysaccharide</a:t>
            </a:r>
            <a:r>
              <a:rPr lang="en-US" sz="2200" dirty="0"/>
              <a:t> is made. </a:t>
            </a:r>
            <a:endParaRPr lang="en-US" sz="2200" dirty="0" smtClean="0"/>
          </a:p>
          <a:p>
            <a:pPr marL="355600" indent="-355600">
              <a:buClr>
                <a:srgbClr val="0070C0"/>
              </a:buClr>
              <a:buSzPct val="80000"/>
              <a:buFont typeface="Wingdings 3" panose="05040102010807070707" pitchFamily="18" charset="2"/>
              <a:buChar char=""/>
            </a:pPr>
            <a:r>
              <a:rPr lang="en-US" sz="2200" dirty="0" smtClean="0"/>
              <a:t>Some </a:t>
            </a:r>
            <a:r>
              <a:rPr lang="en-US" sz="2200" dirty="0"/>
              <a:t>polysaccharide molecules contain thousands of sugar molecules joined together in a long chain. </a:t>
            </a:r>
            <a:endParaRPr lang="en-US" sz="2200" dirty="0" smtClean="0"/>
          </a:p>
          <a:p>
            <a:pPr marL="355600" indent="-355600">
              <a:buClr>
                <a:srgbClr val="0070C0"/>
              </a:buClr>
              <a:buSzPct val="80000"/>
              <a:buFont typeface="Wingdings 3" panose="05040102010807070707" pitchFamily="18" charset="2"/>
              <a:buChar char=""/>
            </a:pPr>
            <a:r>
              <a:rPr lang="en-US" sz="2200" dirty="0" smtClean="0"/>
              <a:t>The </a:t>
            </a:r>
            <a:r>
              <a:rPr lang="en-US" sz="2200" dirty="0"/>
              <a:t>cellulose of plant cell walls is a polysaccharide and so is starch, which is often found inside plant cells (Figure </a:t>
            </a:r>
            <a:r>
              <a:rPr lang="en-US" sz="2200" b="1" dirty="0"/>
              <a:t>4.5</a:t>
            </a:r>
            <a:r>
              <a:rPr lang="en-US" sz="2200" dirty="0"/>
              <a:t>). </a:t>
            </a:r>
            <a:endParaRPr lang="en-US" sz="2200" dirty="0" smtClean="0"/>
          </a:p>
          <a:p>
            <a:pPr marL="355600" indent="-355600">
              <a:buClr>
                <a:srgbClr val="0070C0"/>
              </a:buClr>
              <a:buSzPct val="80000"/>
              <a:buFont typeface="Wingdings 3" panose="05040102010807070707" pitchFamily="18" charset="2"/>
              <a:buChar char=""/>
            </a:pPr>
            <a:r>
              <a:rPr lang="en-US" sz="2200" dirty="0" smtClean="0"/>
              <a:t>Animal </a:t>
            </a:r>
            <a:r>
              <a:rPr lang="en-US" sz="2200" dirty="0"/>
              <a:t>cells often contain a polysaccharide called glycogen. Most polysaccharides are insoluble, and they do not taste sweet.</a:t>
            </a:r>
          </a:p>
        </p:txBody>
      </p:sp>
      <p:pic>
        <p:nvPicPr>
          <p:cNvPr id="4098" name="Picture 2" descr="Image result for Polysaccharid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4814"/>
          <a:stretch/>
        </p:blipFill>
        <p:spPr bwMode="auto">
          <a:xfrm>
            <a:off x="5220072" y="1124744"/>
            <a:ext cx="3682752" cy="113249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12253" t="1701" r="14950" b="1701"/>
          <a:stretch/>
        </p:blipFill>
        <p:spPr>
          <a:xfrm rot="16200000">
            <a:off x="5433738" y="2272318"/>
            <a:ext cx="3248508" cy="3689663"/>
          </a:xfrm>
          <a:prstGeom prst="rect">
            <a:avLst/>
          </a:prstGeom>
        </p:spPr>
      </p:pic>
      <p:sp>
        <p:nvSpPr>
          <p:cNvPr id="5" name="Rectangle 4"/>
          <p:cNvSpPr/>
          <p:nvPr/>
        </p:nvSpPr>
        <p:spPr>
          <a:xfrm>
            <a:off x="5213159" y="5733256"/>
            <a:ext cx="3689665" cy="923330"/>
          </a:xfrm>
          <a:prstGeom prst="rect">
            <a:avLst/>
          </a:prstGeom>
        </p:spPr>
        <p:txBody>
          <a:bodyPr wrap="square">
            <a:spAutoFit/>
          </a:bodyPr>
          <a:lstStyle/>
          <a:p>
            <a:pPr indent="276225">
              <a:buClr>
                <a:srgbClr val="C00000"/>
              </a:buClr>
              <a:buSzPct val="80000"/>
              <a:buFont typeface="Arial" panose="020B0604020202020204" pitchFamily="34" charset="0"/>
              <a:buChar char="▲"/>
            </a:pPr>
            <a:r>
              <a:rPr lang="en-US" b="1" dirty="0"/>
              <a:t>Figure 4.5 </a:t>
            </a:r>
            <a:r>
              <a:rPr lang="en-US" dirty="0" smtClean="0"/>
              <a:t>- This </a:t>
            </a:r>
            <a:r>
              <a:rPr lang="en-US" dirty="0"/>
              <a:t>is just a small part of a molecule of a polysaccharide, like starch.</a:t>
            </a:r>
            <a:endParaRPr lang="en-GB" dirty="0"/>
          </a:p>
        </p:txBody>
      </p:sp>
      <p:sp>
        <p:nvSpPr>
          <p:cNvPr id="12" name="TextBox 11">
            <a:hlinkClick r:id="rId5" action="ppaction://hlinksldjump"/>
          </p:cNvPr>
          <p:cNvSpPr txBox="1"/>
          <p:nvPr/>
        </p:nvSpPr>
        <p:spPr>
          <a:xfrm>
            <a:off x="8388424" y="2204864"/>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12771113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4.2 - Carbohydrates</a:t>
            </a:r>
            <a:endParaRPr lang="en-US" sz="4000"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42</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5328592" cy="5632311"/>
          </a:xfrm>
          <a:prstGeom prst="rect">
            <a:avLst/>
          </a:prstGeom>
        </p:spPr>
        <p:txBody>
          <a:bodyPr wrap="square">
            <a:spAutoFit/>
          </a:bodyPr>
          <a:lstStyle/>
          <a:p>
            <a:pPr>
              <a:buClr>
                <a:srgbClr val="0070C0"/>
              </a:buClr>
              <a:buSzPct val="80000"/>
            </a:pPr>
            <a:r>
              <a:rPr lang="en-US" sz="2000" b="1" dirty="0" smtClean="0">
                <a:solidFill>
                  <a:srgbClr val="C00000"/>
                </a:solidFill>
              </a:rPr>
              <a:t>Functions </a:t>
            </a:r>
            <a:r>
              <a:rPr lang="en-US" sz="2000" b="1" dirty="0">
                <a:solidFill>
                  <a:srgbClr val="C00000"/>
                </a:solidFill>
              </a:rPr>
              <a:t>of carbohydrates</a:t>
            </a:r>
          </a:p>
          <a:p>
            <a:pPr marL="355600" indent="-355600">
              <a:buClr>
                <a:srgbClr val="0070C0"/>
              </a:buClr>
              <a:buSzPct val="80000"/>
              <a:buFont typeface="Wingdings 3" panose="05040102010807070707" pitchFamily="18" charset="2"/>
              <a:buChar char=""/>
            </a:pPr>
            <a:r>
              <a:rPr lang="en-US" sz="2000" dirty="0"/>
              <a:t>Carbohydrates are needed for energy. One gram of carbohydrate releases </a:t>
            </a:r>
            <a:r>
              <a:rPr lang="en-US" sz="2000" dirty="0" smtClean="0"/>
              <a:t>17kj </a:t>
            </a:r>
            <a:r>
              <a:rPr lang="en-US" sz="2000" dirty="0"/>
              <a:t>(kilojoules) of energy. The energy is released by respiration (Chapter 11).</a:t>
            </a:r>
          </a:p>
          <a:p>
            <a:pPr marL="355600" indent="-355600">
              <a:buClr>
                <a:srgbClr val="0070C0"/>
              </a:buClr>
              <a:buSzPct val="80000"/>
              <a:buFont typeface="Wingdings 3" panose="05040102010807070707" pitchFamily="18" charset="2"/>
              <a:buChar char=""/>
            </a:pPr>
            <a:r>
              <a:rPr lang="en-US" sz="2000" dirty="0"/>
              <a:t>The carbohydrate that is normally used in respiration is </a:t>
            </a:r>
            <a:r>
              <a:rPr lang="en-US" sz="2000" b="1" dirty="0">
                <a:solidFill>
                  <a:srgbClr val="FF0000"/>
                </a:solidFill>
              </a:rPr>
              <a:t>glucose</a:t>
            </a:r>
            <a:r>
              <a:rPr lang="en-US" sz="2000" dirty="0"/>
              <a:t>. This is also the form in which carbohydrate is transported around an animal’s body. </a:t>
            </a:r>
            <a:endParaRPr lang="en-US" sz="2000" dirty="0" smtClean="0"/>
          </a:p>
          <a:p>
            <a:pPr marL="355600" indent="-355600">
              <a:buClr>
                <a:srgbClr val="0070C0"/>
              </a:buClr>
              <a:buSzPct val="80000"/>
              <a:buFont typeface="Wingdings 3" panose="05040102010807070707" pitchFamily="18" charset="2"/>
              <a:buChar char=""/>
            </a:pPr>
            <a:r>
              <a:rPr lang="en-US" sz="2000" dirty="0" smtClean="0"/>
              <a:t>Human </a:t>
            </a:r>
            <a:r>
              <a:rPr lang="en-US" sz="2000" dirty="0"/>
              <a:t>blood plasma contains dissolved glucose, being transported to all the cells. The cells then use the glucose to release the energy that they need to carry out the processes of life.</a:t>
            </a:r>
          </a:p>
          <a:p>
            <a:pPr marL="355600" indent="-355600">
              <a:buClr>
                <a:srgbClr val="0070C0"/>
              </a:buClr>
              <a:buSzPct val="80000"/>
              <a:buFont typeface="Wingdings 3" panose="05040102010807070707" pitchFamily="18" charset="2"/>
              <a:buChar char=""/>
            </a:pPr>
            <a:r>
              <a:rPr lang="en-US" sz="2000" dirty="0" smtClean="0"/>
              <a:t>Plants </a:t>
            </a:r>
            <a:r>
              <a:rPr lang="en-US" sz="2000" dirty="0"/>
              <a:t>also use glucose in respiration, to provide them with energy However, they do not transport glucose around their bodies. Instead, they transport sucrose</a:t>
            </a:r>
            <a:r>
              <a:rPr lang="en-US" sz="2000" dirty="0" smtClean="0"/>
              <a:t>.</a:t>
            </a:r>
            <a:endParaRPr lang="en-US" sz="2000" dirty="0"/>
          </a:p>
        </p:txBody>
      </p:sp>
      <p:sp>
        <p:nvSpPr>
          <p:cNvPr id="8" name="TextBox 7">
            <a:hlinkClick r:id="rId3" action="ppaction://hlinkfile"/>
          </p:cNvPr>
          <p:cNvSpPr txBox="1"/>
          <p:nvPr/>
        </p:nvSpPr>
        <p:spPr>
          <a:xfrm>
            <a:off x="5586767" y="6237312"/>
            <a:ext cx="3305713" cy="384721"/>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900" b="1" dirty="0" smtClean="0"/>
              <a:t>Function of Carbohydrates</a:t>
            </a:r>
            <a:endParaRPr lang="en-GB" sz="1900" b="1" dirty="0"/>
          </a:p>
        </p:txBody>
      </p:sp>
      <p:pic>
        <p:nvPicPr>
          <p:cNvPr id="8194" name="Picture 2" descr="Image result for carbohydrat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6767" y="1163256"/>
            <a:ext cx="3305713" cy="212064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carbohydrat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5384" y="3623466"/>
            <a:ext cx="3197096" cy="239782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6" action="ppaction://hlinksldjump"/>
          </p:cNvPr>
          <p:cNvSpPr txBox="1"/>
          <p:nvPr/>
        </p:nvSpPr>
        <p:spPr>
          <a:xfrm>
            <a:off x="8388424" y="3212976"/>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068803770"/>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4.2 - Carbohydrates</a:t>
            </a:r>
            <a:endParaRPr lang="en-US" sz="4000"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42</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5904656" cy="5632311"/>
          </a:xfrm>
          <a:prstGeom prst="rect">
            <a:avLst/>
          </a:prstGeom>
        </p:spPr>
        <p:txBody>
          <a:bodyPr wrap="square">
            <a:spAutoFit/>
          </a:bodyPr>
          <a:lstStyle/>
          <a:p>
            <a:pPr>
              <a:buClr>
                <a:srgbClr val="0070C0"/>
              </a:buClr>
              <a:buSzPct val="80000"/>
            </a:pPr>
            <a:r>
              <a:rPr lang="en-US" sz="2000" b="1" dirty="0" smtClean="0">
                <a:solidFill>
                  <a:srgbClr val="C00000"/>
                </a:solidFill>
              </a:rPr>
              <a:t>Functions </a:t>
            </a:r>
            <a:r>
              <a:rPr lang="en-US" sz="2000" b="1" dirty="0">
                <a:solidFill>
                  <a:srgbClr val="C00000"/>
                </a:solidFill>
              </a:rPr>
              <a:t>of carbohydrates</a:t>
            </a:r>
          </a:p>
          <a:p>
            <a:pPr marL="276225" indent="-276225">
              <a:buClr>
                <a:srgbClr val="0070C0"/>
              </a:buClr>
              <a:buSzPct val="80000"/>
              <a:buFont typeface="Wingdings 3" panose="05040102010807070707" pitchFamily="18" charset="2"/>
              <a:buChar char=""/>
            </a:pPr>
            <a:r>
              <a:rPr lang="en-US" sz="2000" dirty="0" smtClean="0"/>
              <a:t>The </a:t>
            </a:r>
            <a:r>
              <a:rPr lang="en-US" sz="2000" dirty="0"/>
              <a:t>cells change the sucrose to glucose when they need to use it.</a:t>
            </a:r>
          </a:p>
          <a:p>
            <a:pPr marL="276225" indent="-276225">
              <a:buClr>
                <a:srgbClr val="0070C0"/>
              </a:buClr>
              <a:buSzPct val="80000"/>
              <a:buFont typeface="Wingdings 3" panose="05040102010807070707" pitchFamily="18" charset="2"/>
              <a:buChar char=""/>
            </a:pPr>
            <a:r>
              <a:rPr lang="en-US" sz="2000" dirty="0"/>
              <a:t>Plants store carbohydrates as </a:t>
            </a:r>
            <a:r>
              <a:rPr lang="en-US" sz="2000" b="1" dirty="0">
                <a:solidFill>
                  <a:srgbClr val="FF0000"/>
                </a:solidFill>
              </a:rPr>
              <a:t>starch</a:t>
            </a:r>
            <a:r>
              <a:rPr lang="en-US" sz="2000" dirty="0"/>
              <a:t>. It is quick and easy to change glucose into starch, or starch into glucose. Some plants store large quantities of starch in their seeds or tubers, and we use these as food.</a:t>
            </a:r>
          </a:p>
          <a:p>
            <a:pPr marL="276225" indent="-276225">
              <a:buClr>
                <a:srgbClr val="0070C0"/>
              </a:buClr>
              <a:buSzPct val="80000"/>
              <a:buFont typeface="Wingdings 3" panose="05040102010807070707" pitchFamily="18" charset="2"/>
              <a:buChar char=""/>
            </a:pPr>
            <a:r>
              <a:rPr lang="en-US" sz="2000" dirty="0"/>
              <a:t>Animals do not store starch. Instead, they store carbohydrates in the form of the </a:t>
            </a:r>
            <a:r>
              <a:rPr lang="en-US" sz="2000" b="1" dirty="0">
                <a:solidFill>
                  <a:srgbClr val="FF0000"/>
                </a:solidFill>
              </a:rPr>
              <a:t>polysaccharide glycogen</a:t>
            </a:r>
            <a:r>
              <a:rPr lang="en-US" sz="2000" dirty="0"/>
              <a:t>. However, only small quantities of glycogen can be stored. It is mostly stored in the cells in the liver and the muscles.</a:t>
            </a:r>
          </a:p>
          <a:p>
            <a:pPr marL="276225" indent="-276225">
              <a:buClr>
                <a:srgbClr val="0070C0"/>
              </a:buClr>
              <a:buSzPct val="80000"/>
              <a:buFont typeface="Wingdings 3" panose="05040102010807070707" pitchFamily="18" charset="2"/>
              <a:buChar char=""/>
            </a:pPr>
            <a:r>
              <a:rPr lang="en-US" sz="2000" dirty="0"/>
              <a:t>The polysaccharide cellulose is used to make the </a:t>
            </a:r>
            <a:r>
              <a:rPr lang="en-US" sz="2000" dirty="0" err="1"/>
              <a:t>criss-crossing</a:t>
            </a:r>
            <a:r>
              <a:rPr lang="en-US" sz="2000" dirty="0"/>
              <a:t> </a:t>
            </a:r>
            <a:r>
              <a:rPr lang="en-US" sz="2000" dirty="0" err="1"/>
              <a:t>fibres</a:t>
            </a:r>
            <a:r>
              <a:rPr lang="en-US" sz="2000" dirty="0"/>
              <a:t> from which plant cell walls are constructed. Cellulose </a:t>
            </a:r>
            <a:r>
              <a:rPr lang="en-US" sz="2000" dirty="0" err="1"/>
              <a:t>fibres</a:t>
            </a:r>
            <a:r>
              <a:rPr lang="en-US" sz="2000" dirty="0"/>
              <a:t> are very strong, so the cell wall helps to maintain the shape of the plant cell.</a:t>
            </a:r>
          </a:p>
        </p:txBody>
      </p:sp>
      <p:sp>
        <p:nvSpPr>
          <p:cNvPr id="5" name="TextBox 4">
            <a:hlinkClick r:id="rId3" action="ppaction://hlinkfile"/>
          </p:cNvPr>
          <p:cNvSpPr txBox="1"/>
          <p:nvPr/>
        </p:nvSpPr>
        <p:spPr>
          <a:xfrm>
            <a:off x="6084168" y="5949280"/>
            <a:ext cx="2808312" cy="677108"/>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1900" b="1" dirty="0" smtClean="0"/>
              <a:t>Function of Carbohydrates</a:t>
            </a:r>
            <a:endParaRPr lang="en-GB" sz="1900" b="1" dirty="0"/>
          </a:p>
        </p:txBody>
      </p:sp>
      <p:pic>
        <p:nvPicPr>
          <p:cNvPr id="6" name="Picture 2" descr="Image result for carbohydrat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163256"/>
            <a:ext cx="2808312" cy="1855868"/>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84168" y="3284984"/>
            <a:ext cx="2808312" cy="224478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6" action="ppaction://hlinksldjump"/>
          </p:cNvPr>
          <p:cNvSpPr txBox="1"/>
          <p:nvPr/>
        </p:nvSpPr>
        <p:spPr>
          <a:xfrm>
            <a:off x="8388424" y="2852936"/>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70284110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4.2 - Carbohydrates</a:t>
            </a:r>
            <a:endParaRPr lang="en-US" sz="4000"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42</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4680520" cy="5632311"/>
          </a:xfrm>
          <a:prstGeom prst="rect">
            <a:avLst/>
          </a:prstGeom>
        </p:spPr>
        <p:txBody>
          <a:bodyPr wrap="square">
            <a:spAutoFit/>
          </a:bodyPr>
          <a:lstStyle/>
          <a:p>
            <a:pPr>
              <a:buClr>
                <a:srgbClr val="0070C0"/>
              </a:buClr>
              <a:buSzPct val="80000"/>
            </a:pPr>
            <a:r>
              <a:rPr lang="en-US" sz="2400" b="1" dirty="0" smtClean="0">
                <a:solidFill>
                  <a:srgbClr val="C00000"/>
                </a:solidFill>
              </a:rPr>
              <a:t>Testing </a:t>
            </a:r>
            <a:r>
              <a:rPr lang="en-US" sz="2400" b="1" dirty="0">
                <a:solidFill>
                  <a:srgbClr val="C00000"/>
                </a:solidFill>
              </a:rPr>
              <a:t>for carbohydrates</a:t>
            </a:r>
          </a:p>
          <a:p>
            <a:pPr marL="276225" indent="-276225">
              <a:buClr>
                <a:srgbClr val="0070C0"/>
              </a:buClr>
              <a:buSzPct val="80000"/>
              <a:buFont typeface="Wingdings 3" panose="05040102010807070707" pitchFamily="18" charset="2"/>
              <a:buChar char=""/>
            </a:pPr>
            <a:r>
              <a:rPr lang="en-US" sz="2400" dirty="0"/>
              <a:t>We can test for the presence of sugars by adding Benedicts solution to a food, and heating it. If the food contains reducing sugar (such as glucose or maltose), then a brick-red colour will be produced. </a:t>
            </a:r>
            <a:endParaRPr lang="en-US" sz="2400" dirty="0" smtClean="0"/>
          </a:p>
          <a:p>
            <a:pPr marL="276225" indent="-276225">
              <a:buClr>
                <a:srgbClr val="0070C0"/>
              </a:buClr>
              <a:buSzPct val="80000"/>
              <a:buFont typeface="Wingdings 3" panose="05040102010807070707" pitchFamily="18" charset="2"/>
              <a:buChar char=""/>
            </a:pPr>
            <a:r>
              <a:rPr lang="en-US" sz="2400" dirty="0" smtClean="0"/>
              <a:t>The </a:t>
            </a:r>
            <a:r>
              <a:rPr lang="en-US" sz="2400" dirty="0"/>
              <a:t>mixture changes gradually from blue, through green, yellow and orange, and finally brick red (Figure </a:t>
            </a:r>
            <a:r>
              <a:rPr lang="en-US" sz="2400" b="1" dirty="0"/>
              <a:t>4.6</a:t>
            </a:r>
            <a:r>
              <a:rPr lang="en-US" sz="2400" dirty="0"/>
              <a:t>). If there is no reducing sugar, then the Benedicts solution remains blue</a:t>
            </a:r>
            <a:r>
              <a:rPr lang="en-US" sz="2400" dirty="0" smtClean="0"/>
              <a:t>.</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3643" t="4851" r="2655" b="4851"/>
          <a:stretch/>
        </p:blipFill>
        <p:spPr>
          <a:xfrm>
            <a:off x="4860032" y="1152991"/>
            <a:ext cx="4032448" cy="3340666"/>
          </a:xfrm>
          <a:prstGeom prst="rect">
            <a:avLst/>
          </a:prstGeom>
        </p:spPr>
      </p:pic>
      <p:sp>
        <p:nvSpPr>
          <p:cNvPr id="7" name="Rectangle 6"/>
          <p:cNvSpPr/>
          <p:nvPr/>
        </p:nvSpPr>
        <p:spPr>
          <a:xfrm>
            <a:off x="4860032" y="4471952"/>
            <a:ext cx="4032448" cy="1631216"/>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sz="2000" b="1" dirty="0"/>
              <a:t>Figure 4.6</a:t>
            </a:r>
            <a:r>
              <a:rPr lang="en-US" sz="2000" dirty="0"/>
              <a:t> </a:t>
            </a:r>
            <a:r>
              <a:rPr lang="en-US" sz="2000" dirty="0" smtClean="0"/>
              <a:t>- Positive </a:t>
            </a:r>
            <a:r>
              <a:rPr lang="en-US" sz="2000" dirty="0"/>
              <a:t>results of the Benedict’s test. The tube on the left contained a small amount of reducing sugar, and the one on the right a larger amount.</a:t>
            </a:r>
            <a:endParaRPr lang="en-GB" sz="2000" dirty="0"/>
          </a:p>
        </p:txBody>
      </p:sp>
      <p:sp>
        <p:nvSpPr>
          <p:cNvPr id="10" name="TextBox 9">
            <a:hlinkClick r:id="rId4" action="ppaction://hlinkfile"/>
          </p:cNvPr>
          <p:cNvSpPr txBox="1"/>
          <p:nvPr/>
        </p:nvSpPr>
        <p:spPr>
          <a:xfrm>
            <a:off x="4600792" y="6198241"/>
            <a:ext cx="4291688"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Benedict’s test for Carbohydrates</a:t>
            </a:r>
            <a:endParaRPr lang="en-GB" sz="2000" b="1" dirty="0"/>
          </a:p>
        </p:txBody>
      </p:sp>
      <p:sp>
        <p:nvSpPr>
          <p:cNvPr id="11" name="TextBox 10">
            <a:hlinkClick r:id="rId5" action="ppaction://hlinksldjump"/>
          </p:cNvPr>
          <p:cNvSpPr txBox="1"/>
          <p:nvPr/>
        </p:nvSpPr>
        <p:spPr>
          <a:xfrm>
            <a:off x="8388424" y="1268760"/>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637312621"/>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4.2 – Carbohydrates – Activity 4.1</a:t>
            </a:r>
            <a:endParaRPr lang="en-US" sz="4000"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43</a:t>
            </a:r>
            <a:endParaRPr lang="en-GB" sz="1050" b="1" dirty="0">
              <a:latin typeface="Arial" panose="020B0604020202020204" pitchFamily="34" charset="0"/>
              <a:cs typeface="Arial" panose="020B0604020202020204" pitchFamily="34" charset="0"/>
            </a:endParaRPr>
          </a:p>
        </p:txBody>
      </p:sp>
      <p:sp>
        <p:nvSpPr>
          <p:cNvPr id="8" name="Rounded Rectangle 7"/>
          <p:cNvSpPr/>
          <p:nvPr/>
        </p:nvSpPr>
        <p:spPr>
          <a:xfrm>
            <a:off x="165110" y="1124744"/>
            <a:ext cx="8727370" cy="5544616"/>
          </a:xfrm>
          <a:prstGeom prst="roundRect">
            <a:avLst>
              <a:gd name="adj" fmla="val 4146"/>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530" b="1" dirty="0" smtClean="0">
                <a:solidFill>
                  <a:srgbClr val="C00000"/>
                </a:solidFill>
                <a:latin typeface="Arial" panose="020B0604020202020204" pitchFamily="34" charset="0"/>
                <a:cs typeface="Arial" panose="020B0604020202020204" pitchFamily="34" charset="0"/>
              </a:rPr>
              <a:t>Activity 4.1 - Testing </a:t>
            </a:r>
            <a:r>
              <a:rPr lang="en-GB" sz="1530" b="1" dirty="0">
                <a:solidFill>
                  <a:srgbClr val="C00000"/>
                </a:solidFill>
                <a:latin typeface="Arial" panose="020B0604020202020204" pitchFamily="34" charset="0"/>
                <a:cs typeface="Arial" panose="020B0604020202020204" pitchFamily="34" charset="0"/>
              </a:rPr>
              <a:t>foods for sugars</a:t>
            </a:r>
          </a:p>
          <a:p>
            <a:r>
              <a:rPr lang="en-GB" sz="1530" b="1" dirty="0" smtClean="0">
                <a:solidFill>
                  <a:schemeClr val="tx1"/>
                </a:solidFill>
                <a:latin typeface="Arial" panose="020B0604020202020204" pitchFamily="34" charset="0"/>
                <a:cs typeface="Arial" panose="020B0604020202020204" pitchFamily="34" charset="0"/>
              </a:rPr>
              <a:t>Skills - </a:t>
            </a:r>
            <a:r>
              <a:rPr lang="en-US" sz="1530" b="1" dirty="0" smtClean="0">
                <a:solidFill>
                  <a:schemeClr val="tx1"/>
                </a:solidFill>
                <a:latin typeface="Arial" panose="020B0604020202020204" pitchFamily="34" charset="0"/>
                <a:cs typeface="Arial" panose="020B0604020202020204" pitchFamily="34" charset="0"/>
              </a:rPr>
              <a:t>A03.1 </a:t>
            </a:r>
            <a:r>
              <a:rPr lang="en-US" sz="1530" b="1" dirty="0">
                <a:solidFill>
                  <a:schemeClr val="tx1"/>
                </a:solidFill>
                <a:latin typeface="Arial" panose="020B0604020202020204" pitchFamily="34" charset="0"/>
                <a:cs typeface="Arial" panose="020B0604020202020204" pitchFamily="34" charset="0"/>
              </a:rPr>
              <a:t>Using techniques, apparatus and materials A03.3 Observing, measuring and recording</a:t>
            </a:r>
          </a:p>
          <a:p>
            <a:pPr marL="449263"/>
            <a:r>
              <a:rPr lang="en-US" sz="1530" dirty="0" smtClean="0">
                <a:solidFill>
                  <a:schemeClr val="tx1"/>
                </a:solidFill>
                <a:latin typeface="Arial" panose="020B0604020202020204" pitchFamily="34" charset="0"/>
                <a:cs typeface="Arial" panose="020B0604020202020204" pitchFamily="34" charset="0"/>
              </a:rPr>
              <a:t>Wear </a:t>
            </a:r>
            <a:r>
              <a:rPr lang="en-US" sz="1530" dirty="0">
                <a:solidFill>
                  <a:schemeClr val="tx1"/>
                </a:solidFill>
                <a:latin typeface="Arial" panose="020B0604020202020204" pitchFamily="34" charset="0"/>
                <a:cs typeface="Arial" panose="020B0604020202020204" pitchFamily="34" charset="0"/>
              </a:rPr>
              <a:t>eye protection if available.</a:t>
            </a:r>
          </a:p>
          <a:p>
            <a:pPr marL="449263"/>
            <a:r>
              <a:rPr lang="en-US" sz="1530" dirty="0">
                <a:solidFill>
                  <a:schemeClr val="tx1"/>
                </a:solidFill>
                <a:latin typeface="Arial" panose="020B0604020202020204" pitchFamily="34" charset="0"/>
                <a:cs typeface="Arial" panose="020B0604020202020204" pitchFamily="34" charset="0"/>
              </a:rPr>
              <a:t>If possible, heat the tubes using a water bath.</a:t>
            </a:r>
          </a:p>
          <a:p>
            <a:pPr marL="449263"/>
            <a:r>
              <a:rPr lang="en-US" sz="1530" dirty="0">
                <a:solidFill>
                  <a:schemeClr val="tx1"/>
                </a:solidFill>
                <a:latin typeface="Arial" panose="020B0604020202020204" pitchFamily="34" charset="0"/>
                <a:cs typeface="Arial" panose="020B0604020202020204" pitchFamily="34" charset="0"/>
              </a:rPr>
              <a:t>If you have to heat directly over a Bunsen flame, </a:t>
            </a:r>
            <a:r>
              <a:rPr lang="en-US" sz="1530" dirty="0" smtClean="0">
                <a:solidFill>
                  <a:schemeClr val="tx1"/>
                </a:solidFill>
                <a:latin typeface="Arial" panose="020B0604020202020204" pitchFamily="34" charset="0"/>
                <a:cs typeface="Arial" panose="020B0604020202020204" pitchFamily="34" charset="0"/>
              </a:rPr>
              <a:t/>
            </a:r>
            <a:br>
              <a:rPr lang="en-US" sz="1530" dirty="0" smtClean="0">
                <a:solidFill>
                  <a:schemeClr val="tx1"/>
                </a:solidFill>
                <a:latin typeface="Arial" panose="020B0604020202020204" pitchFamily="34" charset="0"/>
                <a:cs typeface="Arial" panose="020B0604020202020204" pitchFamily="34" charset="0"/>
              </a:rPr>
            </a:br>
            <a:r>
              <a:rPr lang="en-US" sz="1530" dirty="0" smtClean="0">
                <a:solidFill>
                  <a:schemeClr val="tx1"/>
                </a:solidFill>
                <a:latin typeface="Arial" panose="020B0604020202020204" pitchFamily="34" charset="0"/>
                <a:cs typeface="Arial" panose="020B0604020202020204" pitchFamily="34" charset="0"/>
              </a:rPr>
              <a:t>use </a:t>
            </a:r>
            <a:r>
              <a:rPr lang="en-US" sz="1530" dirty="0">
                <a:solidFill>
                  <a:schemeClr val="tx1"/>
                </a:solidFill>
                <a:latin typeface="Arial" panose="020B0604020202020204" pitchFamily="34" charset="0"/>
                <a:cs typeface="Arial" panose="020B0604020202020204" pitchFamily="34" charset="0"/>
              </a:rPr>
              <a:t>a test-tube holder and point the opening of </a:t>
            </a:r>
            <a:r>
              <a:rPr lang="en-US" sz="1530" dirty="0" smtClean="0">
                <a:solidFill>
                  <a:schemeClr val="tx1"/>
                </a:solidFill>
                <a:latin typeface="Arial" panose="020B0604020202020204" pitchFamily="34" charset="0"/>
                <a:cs typeface="Arial" panose="020B0604020202020204" pitchFamily="34" charset="0"/>
              </a:rPr>
              <a:t/>
            </a:r>
            <a:br>
              <a:rPr lang="en-US" sz="1530" dirty="0" smtClean="0">
                <a:solidFill>
                  <a:schemeClr val="tx1"/>
                </a:solidFill>
                <a:latin typeface="Arial" panose="020B0604020202020204" pitchFamily="34" charset="0"/>
                <a:cs typeface="Arial" panose="020B0604020202020204" pitchFamily="34" charset="0"/>
              </a:rPr>
            </a:br>
            <a:r>
              <a:rPr lang="en-US" sz="1530" dirty="0" smtClean="0">
                <a:solidFill>
                  <a:schemeClr val="tx1"/>
                </a:solidFill>
                <a:latin typeface="Arial" panose="020B0604020202020204" pitchFamily="34" charset="0"/>
                <a:cs typeface="Arial" panose="020B0604020202020204" pitchFamily="34" charset="0"/>
              </a:rPr>
              <a:t>the </a:t>
            </a:r>
            <a:r>
              <a:rPr lang="en-US" sz="1530" dirty="0">
                <a:solidFill>
                  <a:schemeClr val="tx1"/>
                </a:solidFill>
                <a:latin typeface="Arial" panose="020B0604020202020204" pitchFamily="34" charset="0"/>
                <a:cs typeface="Arial" panose="020B0604020202020204" pitchFamily="34" charset="0"/>
              </a:rPr>
              <a:t>tube away from people.</a:t>
            </a:r>
          </a:p>
          <a:p>
            <a:pPr marL="449263"/>
            <a:r>
              <a:rPr lang="en-US" sz="1530" dirty="0">
                <a:solidFill>
                  <a:schemeClr val="tx1"/>
                </a:solidFill>
                <a:latin typeface="Arial" panose="020B0604020202020204" pitchFamily="34" charset="0"/>
                <a:cs typeface="Arial" panose="020B0604020202020204" pitchFamily="34" charset="0"/>
              </a:rPr>
              <a:t>Take care if using a sharp blade to cut the food.</a:t>
            </a:r>
          </a:p>
          <a:p>
            <a:r>
              <a:rPr lang="en-US" sz="1530" dirty="0">
                <a:solidFill>
                  <a:schemeClr val="tx1"/>
                </a:solidFill>
                <a:latin typeface="Arial" panose="020B0604020202020204" pitchFamily="34" charset="0"/>
                <a:cs typeface="Arial" panose="020B0604020202020204" pitchFamily="34" charset="0"/>
              </a:rPr>
              <a:t>All simple sugars, and some complex sugars such as </a:t>
            </a:r>
            <a:r>
              <a:rPr lang="en-US" sz="1530" dirty="0" smtClean="0">
                <a:solidFill>
                  <a:schemeClr val="tx1"/>
                </a:solidFill>
                <a:latin typeface="Arial" panose="020B0604020202020204" pitchFamily="34" charset="0"/>
                <a:cs typeface="Arial" panose="020B0604020202020204" pitchFamily="34" charset="0"/>
              </a:rPr>
              <a:t/>
            </a:r>
            <a:br>
              <a:rPr lang="en-US" sz="1530" dirty="0" smtClean="0">
                <a:solidFill>
                  <a:schemeClr val="tx1"/>
                </a:solidFill>
                <a:latin typeface="Arial" panose="020B0604020202020204" pitchFamily="34" charset="0"/>
                <a:cs typeface="Arial" panose="020B0604020202020204" pitchFamily="34" charset="0"/>
              </a:rPr>
            </a:br>
            <a:r>
              <a:rPr lang="en-US" sz="1530" dirty="0" smtClean="0">
                <a:solidFill>
                  <a:schemeClr val="tx1"/>
                </a:solidFill>
                <a:latin typeface="Arial" panose="020B0604020202020204" pitchFamily="34" charset="0"/>
                <a:cs typeface="Arial" panose="020B0604020202020204" pitchFamily="34" charset="0"/>
              </a:rPr>
              <a:t>maltose</a:t>
            </a:r>
            <a:r>
              <a:rPr lang="en-US" sz="1530" dirty="0">
                <a:solidFill>
                  <a:schemeClr val="tx1"/>
                </a:solidFill>
                <a:latin typeface="Arial" panose="020B0604020202020204" pitchFamily="34" charset="0"/>
                <a:cs typeface="Arial" panose="020B0604020202020204" pitchFamily="34" charset="0"/>
              </a:rPr>
              <a:t>, are reducing sugars. This means that they </a:t>
            </a:r>
            <a:r>
              <a:rPr lang="en-US" sz="1530" dirty="0" smtClean="0">
                <a:solidFill>
                  <a:schemeClr val="tx1"/>
                </a:solidFill>
                <a:latin typeface="Arial" panose="020B0604020202020204" pitchFamily="34" charset="0"/>
                <a:cs typeface="Arial" panose="020B0604020202020204" pitchFamily="34" charset="0"/>
              </a:rPr>
              <a:t/>
            </a:r>
            <a:br>
              <a:rPr lang="en-US" sz="1530" dirty="0" smtClean="0">
                <a:solidFill>
                  <a:schemeClr val="tx1"/>
                </a:solidFill>
                <a:latin typeface="Arial" panose="020B0604020202020204" pitchFamily="34" charset="0"/>
                <a:cs typeface="Arial" panose="020B0604020202020204" pitchFamily="34" charset="0"/>
              </a:rPr>
            </a:br>
            <a:r>
              <a:rPr lang="en-US" sz="1530" dirty="0" smtClean="0">
                <a:solidFill>
                  <a:schemeClr val="tx1"/>
                </a:solidFill>
                <a:latin typeface="Arial" panose="020B0604020202020204" pitchFamily="34" charset="0"/>
                <a:cs typeface="Arial" panose="020B0604020202020204" pitchFamily="34" charset="0"/>
              </a:rPr>
              <a:t>will </a:t>
            </a:r>
            <a:r>
              <a:rPr lang="en-US" sz="1530" dirty="0">
                <a:solidFill>
                  <a:schemeClr val="tx1"/>
                </a:solidFill>
                <a:latin typeface="Arial" panose="020B0604020202020204" pitchFamily="34" charset="0"/>
                <a:cs typeface="Arial" panose="020B0604020202020204" pitchFamily="34" charset="0"/>
              </a:rPr>
              <a:t>react with a blue liquid called Benedict’s solution. We can use this reaction to find out if a food or other substance contains a reducing sugar.</a:t>
            </a:r>
          </a:p>
          <a:p>
            <a:pPr marL="342900" indent="-342900">
              <a:buFont typeface="+mj-lt"/>
              <a:buAutoNum type="arabicPeriod"/>
            </a:pPr>
            <a:r>
              <a:rPr lang="en-US" sz="1530" dirty="0" smtClean="0">
                <a:solidFill>
                  <a:schemeClr val="tx1"/>
                </a:solidFill>
                <a:latin typeface="Arial" panose="020B0604020202020204" pitchFamily="34" charset="0"/>
                <a:cs typeface="Arial" panose="020B0604020202020204" pitchFamily="34" charset="0"/>
              </a:rPr>
              <a:t>Draw </a:t>
            </a:r>
            <a:r>
              <a:rPr lang="en-US" sz="1530" dirty="0">
                <a:solidFill>
                  <a:schemeClr val="tx1"/>
                </a:solidFill>
                <a:latin typeface="Arial" panose="020B0604020202020204" pitchFamily="34" charset="0"/>
                <a:cs typeface="Arial" panose="020B0604020202020204" pitchFamily="34" charset="0"/>
              </a:rPr>
              <a:t>a results chart</a:t>
            </a:r>
            <a:r>
              <a:rPr lang="en-US" sz="1530" dirty="0" smtClean="0">
                <a:solidFill>
                  <a:schemeClr val="tx1"/>
                </a:solidFill>
                <a:latin typeface="Arial" panose="020B0604020202020204" pitchFamily="34" charset="0"/>
                <a:cs typeface="Arial" panose="020B0604020202020204" pitchFamily="34" charset="0"/>
              </a:rPr>
              <a:t>.</a:t>
            </a:r>
          </a:p>
          <a:p>
            <a:pPr marL="342900" indent="-342900">
              <a:buFont typeface="+mj-lt"/>
              <a:buAutoNum type="arabicPeriod"/>
            </a:pPr>
            <a:r>
              <a:rPr lang="en-US" sz="1530" dirty="0" smtClean="0">
                <a:solidFill>
                  <a:schemeClr val="tx1"/>
                </a:solidFill>
                <a:latin typeface="Arial" panose="020B0604020202020204" pitchFamily="34" charset="0"/>
                <a:cs typeface="Arial" panose="020B0604020202020204" pitchFamily="34" charset="0"/>
              </a:rPr>
              <a:t>Cut </a:t>
            </a:r>
            <a:r>
              <a:rPr lang="en-US" sz="1530" dirty="0">
                <a:solidFill>
                  <a:schemeClr val="tx1"/>
                </a:solidFill>
                <a:latin typeface="Arial" panose="020B0604020202020204" pitchFamily="34" charset="0"/>
                <a:cs typeface="Arial" panose="020B0604020202020204" pitchFamily="34" charset="0"/>
              </a:rPr>
              <a:t>or grind a little of the food into very small pieces. Put these into a test tube. Add some water, and shake it up to try to dissolve it.</a:t>
            </a:r>
          </a:p>
          <a:p>
            <a:pPr marL="342900" indent="-342900">
              <a:buFont typeface="+mj-lt"/>
              <a:buAutoNum type="arabicPeriod"/>
            </a:pPr>
            <a:r>
              <a:rPr lang="en-US" sz="1530" dirty="0" smtClean="0">
                <a:solidFill>
                  <a:schemeClr val="tx1"/>
                </a:solidFill>
                <a:latin typeface="Arial" panose="020B0604020202020204" pitchFamily="34" charset="0"/>
                <a:cs typeface="Arial" panose="020B0604020202020204" pitchFamily="34" charset="0"/>
              </a:rPr>
              <a:t>Add </a:t>
            </a:r>
            <a:r>
              <a:rPr lang="en-US" sz="1530" dirty="0">
                <a:solidFill>
                  <a:schemeClr val="tx1"/>
                </a:solidFill>
                <a:latin typeface="Arial" panose="020B0604020202020204" pitchFamily="34" charset="0"/>
                <a:cs typeface="Arial" panose="020B0604020202020204" pitchFamily="34" charset="0"/>
              </a:rPr>
              <a:t>some Benedict’s solution. Benedict’s solution is blue, because it contains copper salts.</a:t>
            </a:r>
          </a:p>
          <a:p>
            <a:pPr marL="342900" indent="-342900">
              <a:buFont typeface="+mj-lt"/>
              <a:buAutoNum type="arabicPeriod"/>
            </a:pPr>
            <a:r>
              <a:rPr lang="en-US" sz="1530" dirty="0" smtClean="0">
                <a:solidFill>
                  <a:schemeClr val="tx1"/>
                </a:solidFill>
                <a:latin typeface="Arial" panose="020B0604020202020204" pitchFamily="34" charset="0"/>
                <a:cs typeface="Arial" panose="020B0604020202020204" pitchFamily="34" charset="0"/>
              </a:rPr>
              <a:t>Heat </a:t>
            </a:r>
            <a:r>
              <a:rPr lang="en-US" sz="1530" dirty="0">
                <a:solidFill>
                  <a:schemeClr val="tx1"/>
                </a:solidFill>
                <a:latin typeface="Arial" panose="020B0604020202020204" pitchFamily="34" charset="0"/>
                <a:cs typeface="Arial" panose="020B0604020202020204" pitchFamily="34" charset="0"/>
              </a:rPr>
              <a:t>the tube to about 80 °C, in a water </a:t>
            </a:r>
            <a:r>
              <a:rPr lang="en-US" sz="1530" dirty="0" smtClean="0">
                <a:solidFill>
                  <a:schemeClr val="tx1"/>
                </a:solidFill>
                <a:latin typeface="Arial" panose="020B0604020202020204" pitchFamily="34" charset="0"/>
                <a:cs typeface="Arial" panose="020B0604020202020204" pitchFamily="34" charset="0"/>
              </a:rPr>
              <a:t>bath. If </a:t>
            </a:r>
            <a:r>
              <a:rPr lang="en-US" sz="1530" dirty="0">
                <a:solidFill>
                  <a:schemeClr val="tx1"/>
                </a:solidFill>
                <a:latin typeface="Arial" panose="020B0604020202020204" pitchFamily="34" charset="0"/>
                <a:cs typeface="Arial" panose="020B0604020202020204" pitchFamily="34" charset="0"/>
              </a:rPr>
              <a:t>there is reducing sugar in the food, a brick- red precipitate will form.</a:t>
            </a:r>
          </a:p>
          <a:p>
            <a:pPr marL="342900" indent="-342900">
              <a:buFont typeface="+mj-lt"/>
              <a:buAutoNum type="arabicPeriod"/>
            </a:pPr>
            <a:r>
              <a:rPr lang="en-US" sz="1530" dirty="0" smtClean="0">
                <a:solidFill>
                  <a:schemeClr val="tx1"/>
                </a:solidFill>
                <a:latin typeface="Arial" panose="020B0604020202020204" pitchFamily="34" charset="0"/>
                <a:cs typeface="Arial" panose="020B0604020202020204" pitchFamily="34" charset="0"/>
              </a:rPr>
              <a:t>Record </a:t>
            </a:r>
            <a:r>
              <a:rPr lang="en-US" sz="1530" dirty="0">
                <a:solidFill>
                  <a:schemeClr val="tx1"/>
                </a:solidFill>
                <a:latin typeface="Arial" panose="020B0604020202020204" pitchFamily="34" charset="0"/>
                <a:cs typeface="Arial" panose="020B0604020202020204" pitchFamily="34" charset="0"/>
              </a:rPr>
              <a:t>your result in your results chart. If the Benedict’s solution does not change colour, do not write ‘no change’. Write down the actual colour that you see - for example, blue. Then write down your conclusion from the result of the test.</a:t>
            </a:r>
          </a:p>
          <a:p>
            <a:r>
              <a:rPr lang="en-US" sz="1530" dirty="0">
                <a:solidFill>
                  <a:schemeClr val="tx1"/>
                </a:solidFill>
                <a:latin typeface="Arial" panose="020B0604020202020204" pitchFamily="34" charset="0"/>
                <a:cs typeface="Arial" panose="020B0604020202020204" pitchFamily="34" charset="0"/>
              </a:rPr>
              <a:t>This test works because the reducing </a:t>
            </a:r>
            <a:r>
              <a:rPr lang="en-US" sz="1530" dirty="0" smtClean="0">
                <a:solidFill>
                  <a:schemeClr val="tx1"/>
                </a:solidFill>
                <a:latin typeface="Arial" panose="020B0604020202020204" pitchFamily="34" charset="0"/>
                <a:cs typeface="Arial" panose="020B0604020202020204" pitchFamily="34" charset="0"/>
              </a:rPr>
              <a:t>sugar reduces </a:t>
            </a:r>
            <a:r>
              <a:rPr lang="en-US" sz="1530" dirty="0">
                <a:solidFill>
                  <a:schemeClr val="tx1"/>
                </a:solidFill>
                <a:latin typeface="Arial" panose="020B0604020202020204" pitchFamily="34" charset="0"/>
                <a:cs typeface="Arial" panose="020B0604020202020204" pitchFamily="34" charset="0"/>
              </a:rPr>
              <a:t>the blue copper salts to a red compound.</a:t>
            </a:r>
            <a:endParaRPr lang="en-GB" sz="1530" dirty="0">
              <a:solidFill>
                <a:schemeClr val="tx1"/>
              </a:solidFill>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891799328"/>
              </p:ext>
            </p:extLst>
          </p:nvPr>
        </p:nvGraphicFramePr>
        <p:xfrm>
          <a:off x="5004048" y="1897881"/>
          <a:ext cx="3781104" cy="1747143"/>
        </p:xfrm>
        <a:graphic>
          <a:graphicData uri="http://schemas.openxmlformats.org/drawingml/2006/table">
            <a:tbl>
              <a:tblPr firstRow="1" bandRow="1">
                <a:tableStyleId>{5C22544A-7EE6-4342-B048-85BDC9FD1C3A}</a:tableStyleId>
              </a:tblPr>
              <a:tblGrid>
                <a:gridCol w="729297"/>
                <a:gridCol w="1791439"/>
                <a:gridCol w="1260368"/>
              </a:tblGrid>
              <a:tr h="584330">
                <a:tc>
                  <a:txBody>
                    <a:bodyPr/>
                    <a:lstStyle/>
                    <a:p>
                      <a:r>
                        <a:rPr lang="en-IE" sz="1400" dirty="0" smtClean="0">
                          <a:latin typeface="Arial" panose="020B0604020202020204" pitchFamily="34" charset="0"/>
                          <a:cs typeface="Arial" panose="020B0604020202020204" pitchFamily="34" charset="0"/>
                        </a:rPr>
                        <a:t>Food</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smtClean="0">
                          <a:latin typeface="Arial" panose="020B0604020202020204" pitchFamily="34" charset="0"/>
                          <a:cs typeface="Arial" panose="020B0604020202020204" pitchFamily="34" charset="0"/>
                        </a:rPr>
                        <a:t>Colour with Benedict’s solution</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smtClean="0">
                          <a:latin typeface="Arial" panose="020B0604020202020204" pitchFamily="34" charset="0"/>
                          <a:cs typeface="Arial" panose="020B0604020202020204" pitchFamily="34" charset="0"/>
                        </a:rPr>
                        <a:t>Simple sugar present</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8541">
                <a:tc>
                  <a:txBody>
                    <a:bodyPr/>
                    <a:lstStyle/>
                    <a:p>
                      <a:endParaRPr lang="en-GB" sz="14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8541">
                <a:tc>
                  <a:txBody>
                    <a:bodyPr/>
                    <a:lstStyle/>
                    <a:p>
                      <a:endParaRPr lang="en-GB" sz="14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8541">
                <a:tc>
                  <a:txBody>
                    <a:bodyPr/>
                    <a:lstStyle/>
                    <a:p>
                      <a:endParaRPr lang="en-GB" sz="14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56600291"/>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4.2 - Carbohydrates</a:t>
            </a:r>
            <a:endParaRPr lang="en-US" sz="4000"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43</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4608512" cy="5693866"/>
          </a:xfrm>
          <a:prstGeom prst="rect">
            <a:avLst/>
          </a:prstGeom>
        </p:spPr>
        <p:txBody>
          <a:bodyPr wrap="square">
            <a:spAutoFit/>
          </a:bodyPr>
          <a:lstStyle/>
          <a:p>
            <a:pPr>
              <a:buClr>
                <a:srgbClr val="0070C0"/>
              </a:buClr>
              <a:buSzPct val="80000"/>
            </a:pPr>
            <a:r>
              <a:rPr lang="en-US" sz="2800" b="1" dirty="0" smtClean="0">
                <a:solidFill>
                  <a:srgbClr val="C00000"/>
                </a:solidFill>
              </a:rPr>
              <a:t>Testing </a:t>
            </a:r>
            <a:r>
              <a:rPr lang="en-US" sz="2800" b="1" dirty="0">
                <a:solidFill>
                  <a:srgbClr val="C00000"/>
                </a:solidFill>
              </a:rPr>
              <a:t>for carbohydrates</a:t>
            </a:r>
          </a:p>
          <a:p>
            <a:pPr marL="361950" indent="-361950">
              <a:buClr>
                <a:srgbClr val="0070C0"/>
              </a:buClr>
              <a:buSzPct val="80000"/>
              <a:buFont typeface="Wingdings 3" panose="05040102010807070707" pitchFamily="18" charset="2"/>
              <a:buChar char=""/>
            </a:pPr>
            <a:r>
              <a:rPr lang="en-US" sz="2800" dirty="0" smtClean="0"/>
              <a:t>The </a:t>
            </a:r>
            <a:r>
              <a:rPr lang="en-US" sz="2800" dirty="0"/>
              <a:t>test for starch is easier, as it does not involve heating. You simply add iodine solution to a sample of the food. </a:t>
            </a:r>
            <a:endParaRPr lang="en-US" sz="2800" dirty="0" smtClean="0"/>
          </a:p>
          <a:p>
            <a:pPr marL="361950" indent="-361950">
              <a:buClr>
                <a:srgbClr val="0070C0"/>
              </a:buClr>
              <a:buSzPct val="80000"/>
              <a:buFont typeface="Wingdings 3" panose="05040102010807070707" pitchFamily="18" charset="2"/>
              <a:buChar char=""/>
            </a:pPr>
            <a:r>
              <a:rPr lang="en-US" sz="2800" dirty="0" smtClean="0"/>
              <a:t>If </a:t>
            </a:r>
            <a:r>
              <a:rPr lang="en-US" sz="2800" dirty="0"/>
              <a:t>there is starch present, a blue-black colour is obtained (Figure </a:t>
            </a:r>
            <a:r>
              <a:rPr lang="en-US" sz="2800" b="1" dirty="0"/>
              <a:t>4.7</a:t>
            </a:r>
            <a:r>
              <a:rPr lang="en-US" sz="2800" dirty="0"/>
              <a:t>). If there is no starch, the iodine solution remains orange-brown.</a:t>
            </a:r>
          </a:p>
        </p:txBody>
      </p:sp>
      <p:sp>
        <p:nvSpPr>
          <p:cNvPr id="7" name="Rectangle 6"/>
          <p:cNvSpPr/>
          <p:nvPr/>
        </p:nvSpPr>
        <p:spPr>
          <a:xfrm>
            <a:off x="4788024" y="4964975"/>
            <a:ext cx="4104456" cy="1200329"/>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sz="2400" b="1" dirty="0"/>
              <a:t>Figure </a:t>
            </a:r>
            <a:r>
              <a:rPr lang="en-US" sz="2400" b="1" dirty="0" smtClean="0"/>
              <a:t>4.7</a:t>
            </a:r>
            <a:r>
              <a:rPr lang="en-US" sz="2400" dirty="0" smtClean="0"/>
              <a:t> </a:t>
            </a:r>
            <a:r>
              <a:rPr lang="en-US" sz="2400" dirty="0"/>
              <a:t>- The black colour shows that the potato contains starch.</a:t>
            </a:r>
            <a:endParaRPr lang="en-GB" sz="2400"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981" t="3800" r="4960" b="10101"/>
          <a:stretch/>
        </p:blipFill>
        <p:spPr>
          <a:xfrm>
            <a:off x="4788024" y="1115488"/>
            <a:ext cx="4104456" cy="3846761"/>
          </a:xfrm>
          <a:prstGeom prst="rect">
            <a:avLst/>
          </a:prstGeom>
        </p:spPr>
      </p:pic>
      <p:sp>
        <p:nvSpPr>
          <p:cNvPr id="8" name="TextBox 7">
            <a:hlinkClick r:id="rId4" action="ppaction://hlinkfile"/>
          </p:cNvPr>
          <p:cNvSpPr txBox="1"/>
          <p:nvPr/>
        </p:nvSpPr>
        <p:spPr>
          <a:xfrm>
            <a:off x="5426435" y="6165304"/>
            <a:ext cx="2827634"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400" b="1" dirty="0" smtClean="0"/>
              <a:t>Starch Iodine Test</a:t>
            </a:r>
            <a:endParaRPr lang="en-GB" sz="2400" b="1" dirty="0"/>
          </a:p>
        </p:txBody>
      </p:sp>
      <p:sp>
        <p:nvSpPr>
          <p:cNvPr id="9" name="TextBox 8">
            <a:hlinkClick r:id="rId5" action="ppaction://hlinksldjump"/>
          </p:cNvPr>
          <p:cNvSpPr txBox="1"/>
          <p:nvPr/>
        </p:nvSpPr>
        <p:spPr>
          <a:xfrm>
            <a:off x="8388424" y="5889466"/>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80521411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4.2 – Carbohydrates – Activity 4.1</a:t>
            </a:r>
            <a:endParaRPr lang="en-US" sz="4000"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43</a:t>
            </a:r>
            <a:endParaRPr lang="en-GB" sz="1050" b="1" dirty="0">
              <a:latin typeface="Arial" panose="020B0604020202020204" pitchFamily="34" charset="0"/>
              <a:cs typeface="Arial" panose="020B0604020202020204" pitchFamily="34" charset="0"/>
            </a:endParaRPr>
          </a:p>
        </p:txBody>
      </p:sp>
      <p:sp>
        <p:nvSpPr>
          <p:cNvPr id="8" name="Rounded Rectangle 7"/>
          <p:cNvSpPr/>
          <p:nvPr/>
        </p:nvSpPr>
        <p:spPr>
          <a:xfrm>
            <a:off x="165110" y="1124744"/>
            <a:ext cx="8727370" cy="5544616"/>
          </a:xfrm>
          <a:prstGeom prst="roundRect">
            <a:avLst>
              <a:gd name="adj" fmla="val 4146"/>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10" b="1" dirty="0">
                <a:solidFill>
                  <a:srgbClr val="C00000"/>
                </a:solidFill>
                <a:latin typeface="Arial" panose="020B0604020202020204" pitchFamily="34" charset="0"/>
                <a:cs typeface="Arial" panose="020B0604020202020204" pitchFamily="34" charset="0"/>
              </a:rPr>
              <a:t>Activity </a:t>
            </a:r>
            <a:r>
              <a:rPr lang="en-US" sz="2610" b="1" dirty="0" smtClean="0">
                <a:solidFill>
                  <a:srgbClr val="C00000"/>
                </a:solidFill>
                <a:latin typeface="Arial" panose="020B0604020202020204" pitchFamily="34" charset="0"/>
                <a:cs typeface="Arial" panose="020B0604020202020204" pitchFamily="34" charset="0"/>
              </a:rPr>
              <a:t>4.2 - Testing </a:t>
            </a:r>
            <a:r>
              <a:rPr lang="en-US" sz="2610" b="1" dirty="0">
                <a:solidFill>
                  <a:srgbClr val="C00000"/>
                </a:solidFill>
                <a:latin typeface="Arial" panose="020B0604020202020204" pitchFamily="34" charset="0"/>
                <a:cs typeface="Arial" panose="020B0604020202020204" pitchFamily="34" charset="0"/>
              </a:rPr>
              <a:t>foods for starch</a:t>
            </a:r>
          </a:p>
          <a:p>
            <a:r>
              <a:rPr lang="en-US" sz="2610" b="1" dirty="0">
                <a:solidFill>
                  <a:schemeClr val="tx1"/>
                </a:solidFill>
                <a:latin typeface="Arial" panose="020B0604020202020204" pitchFamily="34" charset="0"/>
                <a:cs typeface="Arial" panose="020B0604020202020204" pitchFamily="34" charset="0"/>
              </a:rPr>
              <a:t>Skills</a:t>
            </a:r>
          </a:p>
          <a:p>
            <a:r>
              <a:rPr lang="en-US" sz="2610" b="1" dirty="0">
                <a:solidFill>
                  <a:schemeClr val="tx1"/>
                </a:solidFill>
                <a:latin typeface="Arial" panose="020B0604020202020204" pitchFamily="34" charset="0"/>
                <a:cs typeface="Arial" panose="020B0604020202020204" pitchFamily="34" charset="0"/>
              </a:rPr>
              <a:t>A03.1 Using techniques, apparatus and materials</a:t>
            </a:r>
          </a:p>
          <a:p>
            <a:r>
              <a:rPr lang="en-US" sz="2610" b="1" dirty="0">
                <a:solidFill>
                  <a:schemeClr val="tx1"/>
                </a:solidFill>
                <a:latin typeface="Arial" panose="020B0604020202020204" pitchFamily="34" charset="0"/>
                <a:cs typeface="Arial" panose="020B0604020202020204" pitchFamily="34" charset="0"/>
              </a:rPr>
              <a:t>A03.3 Observing, measuring and recording</a:t>
            </a:r>
          </a:p>
          <a:p>
            <a:r>
              <a:rPr lang="en-US" sz="2610" dirty="0">
                <a:solidFill>
                  <a:schemeClr val="tx1"/>
                </a:solidFill>
                <a:latin typeface="Arial" panose="020B0604020202020204" pitchFamily="34" charset="0"/>
                <a:cs typeface="Arial" panose="020B0604020202020204" pitchFamily="34" charset="0"/>
              </a:rPr>
              <a:t>There is no need to dissolve the food for this test.</a:t>
            </a:r>
          </a:p>
          <a:p>
            <a:pPr marL="534988" indent="-534988">
              <a:buFont typeface="+mj-lt"/>
              <a:buAutoNum type="arabicPeriod"/>
            </a:pPr>
            <a:r>
              <a:rPr lang="en-US" sz="2610" dirty="0" smtClean="0">
                <a:solidFill>
                  <a:schemeClr val="tx1"/>
                </a:solidFill>
                <a:latin typeface="Arial" panose="020B0604020202020204" pitchFamily="34" charset="0"/>
                <a:cs typeface="Arial" panose="020B0604020202020204" pitchFamily="34" charset="0"/>
              </a:rPr>
              <a:t>Draw </a:t>
            </a:r>
            <a:r>
              <a:rPr lang="en-US" sz="2610" dirty="0">
                <a:solidFill>
                  <a:schemeClr val="tx1"/>
                </a:solidFill>
                <a:latin typeface="Arial" panose="020B0604020202020204" pitchFamily="34" charset="0"/>
                <a:cs typeface="Arial" panose="020B0604020202020204" pitchFamily="34" charset="0"/>
              </a:rPr>
              <a:t>a results chart.</a:t>
            </a:r>
          </a:p>
          <a:p>
            <a:pPr marL="534988" indent="-534988">
              <a:buFont typeface="+mj-lt"/>
              <a:buAutoNum type="arabicPeriod"/>
            </a:pPr>
            <a:r>
              <a:rPr lang="en-US" sz="2610" dirty="0" smtClean="0">
                <a:solidFill>
                  <a:schemeClr val="tx1"/>
                </a:solidFill>
                <a:latin typeface="Arial" panose="020B0604020202020204" pitchFamily="34" charset="0"/>
                <a:cs typeface="Arial" panose="020B0604020202020204" pitchFamily="34" charset="0"/>
              </a:rPr>
              <a:t>Put </a:t>
            </a:r>
            <a:r>
              <a:rPr lang="en-US" sz="2610" dirty="0">
                <a:solidFill>
                  <a:schemeClr val="tx1"/>
                </a:solidFill>
                <a:latin typeface="Arial" panose="020B0604020202020204" pitchFamily="34" charset="0"/>
                <a:cs typeface="Arial" panose="020B0604020202020204" pitchFamily="34" charset="0"/>
              </a:rPr>
              <a:t>a small piece of the food onto a white tile.</a:t>
            </a:r>
          </a:p>
          <a:p>
            <a:pPr marL="534988" indent="-534988">
              <a:buFont typeface="+mj-lt"/>
              <a:buAutoNum type="arabicPeriod"/>
            </a:pPr>
            <a:r>
              <a:rPr lang="en-US" sz="2610" dirty="0" smtClean="0">
                <a:solidFill>
                  <a:schemeClr val="tx1"/>
                </a:solidFill>
                <a:latin typeface="Arial" panose="020B0604020202020204" pitchFamily="34" charset="0"/>
                <a:cs typeface="Arial" panose="020B0604020202020204" pitchFamily="34" charset="0"/>
              </a:rPr>
              <a:t>Add </a:t>
            </a:r>
            <a:r>
              <a:rPr lang="en-US" sz="2610" dirty="0">
                <a:solidFill>
                  <a:schemeClr val="tx1"/>
                </a:solidFill>
                <a:latin typeface="Arial" panose="020B0604020202020204" pitchFamily="34" charset="0"/>
                <a:cs typeface="Arial" panose="020B0604020202020204" pitchFamily="34" charset="0"/>
              </a:rPr>
              <a:t>a drop or two of iodine solution. Iodine solution is brown, but it turns blue-black if there is starch in the food. Record each of your results and conclusions.</a:t>
            </a:r>
          </a:p>
          <a:p>
            <a:r>
              <a:rPr lang="en-US" sz="2610" b="1" dirty="0" smtClean="0">
                <a:solidFill>
                  <a:schemeClr val="tx1"/>
                </a:solidFill>
                <a:latin typeface="Arial" panose="020B0604020202020204" pitchFamily="34" charset="0"/>
                <a:cs typeface="Arial" panose="020B0604020202020204" pitchFamily="34" charset="0"/>
              </a:rPr>
              <a:t>Question</a:t>
            </a:r>
            <a:endParaRPr lang="en-US" sz="2610" b="1" dirty="0">
              <a:solidFill>
                <a:schemeClr val="tx1"/>
              </a:solidFill>
              <a:latin typeface="Arial" panose="020B0604020202020204" pitchFamily="34" charset="0"/>
              <a:cs typeface="Arial" panose="020B0604020202020204" pitchFamily="34" charset="0"/>
            </a:endParaRPr>
          </a:p>
          <a:p>
            <a:pPr>
              <a:tabLst>
                <a:tab pos="620713" algn="l"/>
              </a:tabLst>
            </a:pPr>
            <a:r>
              <a:rPr lang="en-US" sz="2610" b="1" dirty="0" smtClean="0">
                <a:solidFill>
                  <a:schemeClr val="tx1"/>
                </a:solidFill>
                <a:latin typeface="Arial" panose="020B0604020202020204" pitchFamily="34" charset="0"/>
                <a:cs typeface="Arial" panose="020B0604020202020204" pitchFamily="34" charset="0"/>
              </a:rPr>
              <a:t>A1</a:t>
            </a:r>
            <a:r>
              <a:rPr lang="en-US" sz="2610" dirty="0" smtClean="0">
                <a:solidFill>
                  <a:schemeClr val="tx1"/>
                </a:solidFill>
                <a:latin typeface="Arial" panose="020B0604020202020204" pitchFamily="34" charset="0"/>
                <a:cs typeface="Arial" panose="020B0604020202020204" pitchFamily="34" charset="0"/>
              </a:rPr>
              <a:t>	How </a:t>
            </a:r>
            <a:r>
              <a:rPr lang="en-US" sz="2610" dirty="0">
                <a:solidFill>
                  <a:schemeClr val="tx1"/>
                </a:solidFill>
                <a:latin typeface="Arial" panose="020B0604020202020204" pitchFamily="34" charset="0"/>
                <a:cs typeface="Arial" panose="020B0604020202020204" pitchFamily="34" charset="0"/>
              </a:rPr>
              <a:t>could you test a solution to see if it contained iodine?</a:t>
            </a:r>
            <a:endParaRPr lang="en-GB" sz="2610" dirty="0">
              <a:solidFill>
                <a:schemeClr val="tx1"/>
              </a:solidFill>
              <a:latin typeface="Arial" panose="020B0604020202020204" pitchFamily="34" charset="0"/>
              <a:cs typeface="Arial" panose="020B0604020202020204" pitchFamily="34" charset="0"/>
            </a:endParaRPr>
          </a:p>
        </p:txBody>
      </p:sp>
      <p:sp>
        <p:nvSpPr>
          <p:cNvPr id="7" name="Oval 6"/>
          <p:cNvSpPr/>
          <p:nvPr/>
        </p:nvSpPr>
        <p:spPr>
          <a:xfrm>
            <a:off x="8244408" y="5229200"/>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101600" dist="38100" dir="2700000" sx="102000" sy="102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9" name="TextBox 8">
            <a:hlinkClick r:id="rId3" action="ppaction://hlinksldjump"/>
          </p:cNvPr>
          <p:cNvSpPr txBox="1"/>
          <p:nvPr/>
        </p:nvSpPr>
        <p:spPr>
          <a:xfrm>
            <a:off x="8316416" y="3212976"/>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863171165"/>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0674"/>
            <a:ext cx="8661386" cy="5476678"/>
          </a:xfrm>
          <a:prstGeom prst="rect">
            <a:avLst/>
          </a:prstGeom>
          <a:solidFill>
            <a:srgbClr val="F5FC9A"/>
          </a:solidFill>
          <a:ln w="57150">
            <a:solidFill>
              <a:srgbClr val="002060"/>
            </a:solidFill>
          </a:ln>
        </p:spPr>
        <p:txBody>
          <a:bodyPr wrap="square">
            <a:spAutoFit/>
          </a:bodyPr>
          <a:lstStyle/>
          <a:p>
            <a:pPr>
              <a:buClr>
                <a:srgbClr val="0070C0"/>
              </a:buClr>
            </a:pPr>
            <a:r>
              <a:rPr lang="en-US" sz="2410" b="1" dirty="0" smtClean="0">
                <a:solidFill>
                  <a:srgbClr val="C00000"/>
                </a:solidFill>
              </a:rPr>
              <a:t>Questions</a:t>
            </a:r>
            <a:endParaRPr lang="en-US" sz="2410" b="1" dirty="0">
              <a:solidFill>
                <a:srgbClr val="C00000"/>
              </a:solidFill>
            </a:endParaRPr>
          </a:p>
          <a:p>
            <a:pPr marL="620713" indent="-620713">
              <a:buClr>
                <a:srgbClr val="0070C0"/>
              </a:buClr>
            </a:pPr>
            <a:r>
              <a:rPr lang="en-US" sz="2410" b="1" dirty="0"/>
              <a:t>4.1</a:t>
            </a:r>
            <a:r>
              <a:rPr lang="en-US" sz="2410" dirty="0"/>
              <a:t> </a:t>
            </a:r>
            <a:r>
              <a:rPr lang="en-US" sz="2410" dirty="0" smtClean="0"/>
              <a:t>	What </a:t>
            </a:r>
            <a:r>
              <a:rPr lang="en-US" sz="2410" dirty="0"/>
              <a:t>is metabolism?</a:t>
            </a:r>
          </a:p>
          <a:p>
            <a:pPr marL="620713" indent="-620713">
              <a:buClr>
                <a:srgbClr val="0070C0"/>
              </a:buClr>
            </a:pPr>
            <a:r>
              <a:rPr lang="en-US" sz="2410" b="1" dirty="0"/>
              <a:t>4.2</a:t>
            </a:r>
            <a:r>
              <a:rPr lang="en-US" sz="2410" dirty="0"/>
              <a:t> </a:t>
            </a:r>
            <a:r>
              <a:rPr lang="en-US" sz="2410" dirty="0" smtClean="0"/>
              <a:t>	Why </a:t>
            </a:r>
            <a:r>
              <a:rPr lang="en-US" sz="2410" dirty="0"/>
              <a:t>do organisms die if they do not have enough water?</a:t>
            </a:r>
          </a:p>
          <a:p>
            <a:pPr marL="620713" indent="-620713">
              <a:buClr>
                <a:srgbClr val="0070C0"/>
              </a:buClr>
            </a:pPr>
            <a:r>
              <a:rPr lang="en-US" sz="2410" b="1" dirty="0"/>
              <a:t>4.3</a:t>
            </a:r>
            <a:r>
              <a:rPr lang="en-US" sz="2410" dirty="0"/>
              <a:t> </a:t>
            </a:r>
            <a:r>
              <a:rPr lang="en-US" sz="2410" dirty="0" smtClean="0"/>
              <a:t>	Which </a:t>
            </a:r>
            <a:r>
              <a:rPr lang="en-US" sz="2410" dirty="0"/>
              <a:t>three elements are contained in all carbohydrates?</a:t>
            </a:r>
          </a:p>
          <a:p>
            <a:pPr marL="620713" indent="-620713">
              <a:buClr>
                <a:srgbClr val="0070C0"/>
              </a:buClr>
            </a:pPr>
            <a:r>
              <a:rPr lang="en-US" sz="2410" b="1" dirty="0"/>
              <a:t>4.4</a:t>
            </a:r>
            <a:r>
              <a:rPr lang="en-US" sz="2410" dirty="0"/>
              <a:t> </a:t>
            </a:r>
            <a:r>
              <a:rPr lang="en-US" sz="2410" dirty="0" smtClean="0"/>
              <a:t>	The </a:t>
            </a:r>
            <a:r>
              <a:rPr lang="en-US" sz="2410" dirty="0"/>
              <a:t>molecular formula for glucose is C</a:t>
            </a:r>
            <a:r>
              <a:rPr lang="en-US" sz="2410" baseline="-25000" dirty="0"/>
              <a:t>6</a:t>
            </a:r>
            <a:r>
              <a:rPr lang="en-US" sz="2410" dirty="0"/>
              <a:t>H</a:t>
            </a:r>
            <a:r>
              <a:rPr lang="en-US" sz="2410" baseline="-25000" dirty="0"/>
              <a:t>12</a:t>
            </a:r>
            <a:r>
              <a:rPr lang="en-US" sz="2410" dirty="0"/>
              <a:t>0</a:t>
            </a:r>
            <a:r>
              <a:rPr lang="en-US" sz="2410" baseline="-25000" dirty="0"/>
              <a:t>6</a:t>
            </a:r>
            <a:r>
              <a:rPr lang="en-US" sz="2410" dirty="0"/>
              <a:t>. What does this tell you about a glucose molecule?</a:t>
            </a:r>
          </a:p>
          <a:p>
            <a:pPr marL="620713" indent="-620713">
              <a:buClr>
                <a:srgbClr val="0070C0"/>
              </a:buClr>
            </a:pPr>
            <a:r>
              <a:rPr lang="en-US" sz="2410" b="1" dirty="0"/>
              <a:t>4.5</a:t>
            </a:r>
            <a:r>
              <a:rPr lang="en-US" sz="2410" dirty="0"/>
              <a:t> </a:t>
            </a:r>
            <a:r>
              <a:rPr lang="en-US" sz="2410" dirty="0" smtClean="0"/>
              <a:t>	To </a:t>
            </a:r>
            <a:r>
              <a:rPr lang="en-US" sz="2410" dirty="0"/>
              <a:t>which group of carbohydrates does each of these substances belong: </a:t>
            </a:r>
            <a:r>
              <a:rPr lang="en-US" sz="2410" b="1" dirty="0"/>
              <a:t>a</a:t>
            </a:r>
            <a:r>
              <a:rPr lang="en-US" sz="2410" dirty="0"/>
              <a:t> glucose, </a:t>
            </a:r>
            <a:r>
              <a:rPr lang="en-US" sz="2410" b="1" dirty="0"/>
              <a:t>b</a:t>
            </a:r>
            <a:r>
              <a:rPr lang="en-US" sz="2410" dirty="0"/>
              <a:t> starch and </a:t>
            </a:r>
            <a:r>
              <a:rPr lang="en-US" sz="2410" b="1" dirty="0" smtClean="0"/>
              <a:t>c</a:t>
            </a:r>
            <a:r>
              <a:rPr lang="en-US" sz="2410" dirty="0" smtClean="0"/>
              <a:t> </a:t>
            </a:r>
            <a:r>
              <a:rPr lang="en-US" sz="2410" dirty="0"/>
              <a:t>glycogen?</a:t>
            </a:r>
          </a:p>
          <a:p>
            <a:pPr marL="620713" indent="-620713">
              <a:buClr>
                <a:srgbClr val="0070C0"/>
              </a:buClr>
            </a:pPr>
            <a:r>
              <a:rPr lang="en-US" sz="2410" b="1" dirty="0"/>
              <a:t>4.6</a:t>
            </a:r>
            <a:r>
              <a:rPr lang="en-US" sz="2410" dirty="0"/>
              <a:t> </a:t>
            </a:r>
            <a:r>
              <a:rPr lang="en-US" sz="2410" dirty="0" smtClean="0"/>
              <a:t>	In </a:t>
            </a:r>
            <a:r>
              <a:rPr lang="en-US" sz="2410" dirty="0"/>
              <a:t>what form:</a:t>
            </a:r>
          </a:p>
          <a:p>
            <a:pPr marL="1069975" indent="-346075">
              <a:buClr>
                <a:srgbClr val="0070C0"/>
              </a:buClr>
              <a:buFont typeface="+mj-lt"/>
              <a:buAutoNum type="alphaLcPeriod"/>
            </a:pPr>
            <a:r>
              <a:rPr lang="en-US" sz="2410" dirty="0" smtClean="0"/>
              <a:t>do </a:t>
            </a:r>
            <a:r>
              <a:rPr lang="en-US" sz="2410" dirty="0"/>
              <a:t>most organisms use carbohydrates in respiration?</a:t>
            </a:r>
          </a:p>
          <a:p>
            <a:pPr marL="1069975" indent="-346075">
              <a:buClr>
                <a:srgbClr val="0070C0"/>
              </a:buClr>
              <a:buFont typeface="+mj-lt"/>
              <a:buAutoNum type="alphaLcPeriod"/>
            </a:pPr>
            <a:r>
              <a:rPr lang="en-US" sz="2410" dirty="0" smtClean="0"/>
              <a:t>do </a:t>
            </a:r>
            <a:r>
              <a:rPr lang="en-US" sz="2410" dirty="0"/>
              <a:t>animals transport carbohydrates in their blood?</a:t>
            </a:r>
          </a:p>
          <a:p>
            <a:pPr marL="1069975" indent="-346075">
              <a:buClr>
                <a:srgbClr val="0070C0"/>
              </a:buClr>
              <a:buFont typeface="+mj-lt"/>
              <a:buAutoNum type="alphaLcPeriod"/>
            </a:pPr>
            <a:r>
              <a:rPr lang="en-US" sz="2410" dirty="0" smtClean="0"/>
              <a:t>do </a:t>
            </a:r>
            <a:r>
              <a:rPr lang="en-US" sz="2410" dirty="0"/>
              <a:t>animals store carbohydrates in their cells? </a:t>
            </a:r>
          </a:p>
          <a:p>
            <a:pPr marL="1069975" indent="-346075">
              <a:buClr>
                <a:srgbClr val="0070C0"/>
              </a:buClr>
              <a:buFont typeface="+mj-lt"/>
              <a:buAutoNum type="alphaLcPeriod"/>
            </a:pPr>
            <a:r>
              <a:rPr lang="en-US" sz="2410" dirty="0" smtClean="0"/>
              <a:t>do </a:t>
            </a:r>
            <a:r>
              <a:rPr lang="en-US" sz="2410" dirty="0"/>
              <a:t>plants transport carbohydrates round their bodies?</a:t>
            </a:r>
          </a:p>
          <a:p>
            <a:pPr marL="1069975" indent="-346075">
              <a:buClr>
                <a:srgbClr val="0070C0"/>
              </a:buClr>
              <a:buFont typeface="+mj-lt"/>
              <a:buAutoNum type="alphaLcPeriod"/>
            </a:pPr>
            <a:r>
              <a:rPr lang="en-US" sz="2410" dirty="0" smtClean="0"/>
              <a:t>do </a:t>
            </a:r>
            <a:r>
              <a:rPr lang="en-US" sz="2410" dirty="0"/>
              <a:t>plants store carbohydrates in their cells?</a:t>
            </a:r>
            <a:endParaRPr lang="en-GB" sz="2410" dirty="0"/>
          </a:p>
        </p:txBody>
      </p:sp>
      <p:sp>
        <p:nvSpPr>
          <p:cNvPr id="12" name="Title 1"/>
          <p:cNvSpPr>
            <a:spLocks noGrp="1"/>
          </p:cNvSpPr>
          <p:nvPr>
            <p:ph type="title"/>
          </p:nvPr>
        </p:nvSpPr>
        <p:spPr>
          <a:xfrm>
            <a:off x="35496" y="44624"/>
            <a:ext cx="7560840" cy="625434"/>
          </a:xfrm>
        </p:spPr>
        <p:txBody>
          <a:bodyPr>
            <a:noAutofit/>
          </a:bodyPr>
          <a:lstStyle/>
          <a:p>
            <a:r>
              <a:rPr lang="en-GB" dirty="0" smtClean="0"/>
              <a:t>4.2 – Carbohydrates - Questions</a:t>
            </a:r>
            <a:endParaRPr lang="en-GB" b="1" dirty="0" smtClean="0"/>
          </a:p>
        </p:txBody>
      </p:sp>
      <p:sp>
        <p:nvSpPr>
          <p:cNvPr id="2" name="TextBox 1">
            <a:hlinkClick r:id="rId3" action="ppaction://hlinkfile"/>
          </p:cNvPr>
          <p:cNvSpPr txBox="1"/>
          <p:nvPr/>
        </p:nvSpPr>
        <p:spPr>
          <a:xfrm>
            <a:off x="8196094" y="2843350"/>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
        <p:nvSpPr>
          <p:cNvPr id="6" name="Round Same Side Corner Rectangle 5">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44</a:t>
            </a:r>
            <a:endParaRPr lang="en-GB" sz="1050" b="1" dirty="0">
              <a:latin typeface="Arial" panose="020B0604020202020204" pitchFamily="34" charset="0"/>
              <a:cs typeface="Arial" panose="020B0604020202020204" pitchFamily="34" charset="0"/>
            </a:endParaRPr>
          </a:p>
        </p:txBody>
      </p:sp>
      <p:sp>
        <p:nvSpPr>
          <p:cNvPr id="7" name="Oval 6"/>
          <p:cNvSpPr/>
          <p:nvPr/>
        </p:nvSpPr>
        <p:spPr>
          <a:xfrm>
            <a:off x="8460432" y="1031096"/>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Tree>
    <p:extLst>
      <p:ext uri="{BB962C8B-B14F-4D97-AF65-F5344CB8AC3E}">
        <p14:creationId xmlns:p14="http://schemas.microsoft.com/office/powerpoint/2010/main" val="3368566214"/>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4.3 - Fats</a:t>
            </a:r>
            <a:endParaRPr lang="en-US" sz="4000"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44</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8733130" cy="1569660"/>
          </a:xfrm>
          <a:prstGeom prst="rect">
            <a:avLst/>
          </a:prstGeom>
        </p:spPr>
        <p:txBody>
          <a:bodyPr wrap="square">
            <a:spAutoFit/>
          </a:bodyPr>
          <a:lstStyle/>
          <a:p>
            <a:pPr>
              <a:buClr>
                <a:srgbClr val="0070C0"/>
              </a:buClr>
              <a:buSzPct val="80000"/>
            </a:pPr>
            <a:r>
              <a:rPr lang="en-US" sz="2400" b="1" dirty="0" smtClean="0">
                <a:solidFill>
                  <a:srgbClr val="C00000"/>
                </a:solidFill>
              </a:rPr>
              <a:t>Fats</a:t>
            </a:r>
            <a:endParaRPr lang="en-US" sz="2400" b="1" dirty="0">
              <a:solidFill>
                <a:srgbClr val="C00000"/>
              </a:solidFill>
            </a:endParaRPr>
          </a:p>
          <a:p>
            <a:pPr marL="361950" indent="-361950">
              <a:buClr>
                <a:srgbClr val="0070C0"/>
              </a:buClr>
              <a:buSzPct val="80000"/>
              <a:buFont typeface="Wingdings 3" panose="05040102010807070707" pitchFamily="18" charset="2"/>
              <a:buChar char=""/>
            </a:pPr>
            <a:r>
              <a:rPr lang="en-US" sz="2400" dirty="0"/>
              <a:t>Fats are also known as lipids. Like carbohydrates, fats contain only three kinds of atom - carbon, hydrogen and oxygen. </a:t>
            </a:r>
            <a:endParaRPr lang="en-US" sz="2400" dirty="0" smtClean="0"/>
          </a:p>
        </p:txBody>
      </p:sp>
      <p:sp>
        <p:nvSpPr>
          <p:cNvPr id="6" name="Rectangle 5"/>
          <p:cNvSpPr/>
          <p:nvPr/>
        </p:nvSpPr>
        <p:spPr>
          <a:xfrm>
            <a:off x="107504" y="2688734"/>
            <a:ext cx="4248472" cy="4154984"/>
          </a:xfrm>
          <a:prstGeom prst="rect">
            <a:avLst/>
          </a:prstGeom>
        </p:spPr>
        <p:txBody>
          <a:bodyPr wrap="square">
            <a:spAutoFit/>
          </a:bodyPr>
          <a:lstStyle/>
          <a:p>
            <a:pPr marL="449263" indent="-449263">
              <a:buClr>
                <a:srgbClr val="0070C0"/>
              </a:buClr>
              <a:buSzPct val="80000"/>
              <a:buFont typeface="Wingdings 3" panose="05040102010807070707" pitchFamily="18" charset="2"/>
              <a:buChar char=""/>
            </a:pPr>
            <a:r>
              <a:rPr lang="en-US" sz="2400" dirty="0"/>
              <a:t>A fat molecule is made of four smaller molecules joined together. One of these is glycerol. </a:t>
            </a:r>
            <a:r>
              <a:rPr lang="en-US" sz="2400" dirty="0" smtClean="0"/>
              <a:t>Attached </a:t>
            </a:r>
            <a:r>
              <a:rPr lang="en-US" sz="2400" dirty="0"/>
              <a:t>to the glycerol are three long molecules called fatty acids (Figure </a:t>
            </a:r>
            <a:r>
              <a:rPr lang="en-US" sz="2400" b="1" dirty="0"/>
              <a:t>4.8</a:t>
            </a:r>
            <a:r>
              <a:rPr lang="en-US" sz="2400" dirty="0"/>
              <a:t>).</a:t>
            </a:r>
          </a:p>
          <a:p>
            <a:pPr marL="449263" indent="-449263">
              <a:buClr>
                <a:srgbClr val="0070C0"/>
              </a:buClr>
              <a:buSzPct val="80000"/>
              <a:buFont typeface="Wingdings 3" panose="05040102010807070707" pitchFamily="18" charset="2"/>
              <a:buChar char=""/>
            </a:pPr>
            <a:r>
              <a:rPr lang="en-US" sz="2400" dirty="0"/>
              <a:t>Fats are insoluble in water. Fats that are liquid at room temperature are called oils.</a:t>
            </a:r>
          </a:p>
        </p:txBody>
      </p:sp>
      <p:sp>
        <p:nvSpPr>
          <p:cNvPr id="10" name="Rectangle 9"/>
          <p:cNvSpPr/>
          <p:nvPr/>
        </p:nvSpPr>
        <p:spPr>
          <a:xfrm>
            <a:off x="4407822" y="5961474"/>
            <a:ext cx="4484658" cy="707886"/>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4.8</a:t>
            </a:r>
            <a:r>
              <a:rPr lang="en-US" sz="2000" dirty="0" smtClean="0"/>
              <a:t> </a:t>
            </a:r>
            <a:r>
              <a:rPr lang="en-US" sz="2000" dirty="0"/>
              <a:t>- The </a:t>
            </a:r>
            <a:r>
              <a:rPr lang="en-US" sz="2000" dirty="0" smtClean="0"/>
              <a:t>structure of a fat molecule</a:t>
            </a:r>
            <a:endParaRPr lang="en-GB" sz="2000" dirty="0"/>
          </a:p>
        </p:txBody>
      </p:sp>
      <p:pic>
        <p:nvPicPr>
          <p:cNvPr id="11" name="Picture 10"/>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159" t="1148" r="1159" b="11871"/>
          <a:stretch/>
        </p:blipFill>
        <p:spPr>
          <a:xfrm>
            <a:off x="4407822" y="3074661"/>
            <a:ext cx="4484658" cy="2886813"/>
          </a:xfrm>
          <a:prstGeom prst="rect">
            <a:avLst/>
          </a:prstGeom>
        </p:spPr>
      </p:pic>
    </p:spTree>
    <p:extLst>
      <p:ext uri="{BB962C8B-B14F-4D97-AF65-F5344CB8AC3E}">
        <p14:creationId xmlns:p14="http://schemas.microsoft.com/office/powerpoint/2010/main" val="4130427504"/>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4.3 – Fats - Functions</a:t>
            </a:r>
            <a:endParaRPr lang="en-US" sz="4000"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44</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8733130" cy="2585323"/>
          </a:xfrm>
          <a:prstGeom prst="rect">
            <a:avLst/>
          </a:prstGeom>
        </p:spPr>
        <p:txBody>
          <a:bodyPr wrap="square">
            <a:spAutoFit/>
          </a:bodyPr>
          <a:lstStyle/>
          <a:p>
            <a:pPr>
              <a:buClr>
                <a:srgbClr val="0070C0"/>
              </a:buClr>
              <a:buSzPct val="80000"/>
            </a:pPr>
            <a:r>
              <a:rPr lang="en-US" b="1" dirty="0" smtClean="0">
                <a:solidFill>
                  <a:srgbClr val="C00000"/>
                </a:solidFill>
              </a:rPr>
              <a:t>Functions of Fats</a:t>
            </a:r>
            <a:endParaRPr lang="en-US" b="1" dirty="0">
              <a:solidFill>
                <a:srgbClr val="C00000"/>
              </a:solidFill>
            </a:endParaRPr>
          </a:p>
          <a:p>
            <a:pPr marL="361950" indent="-361950">
              <a:buClr>
                <a:srgbClr val="0070C0"/>
              </a:buClr>
              <a:buSzPct val="80000"/>
              <a:buFont typeface="Wingdings 3" panose="05040102010807070707" pitchFamily="18" charset="2"/>
              <a:buChar char=""/>
            </a:pPr>
            <a:r>
              <a:rPr lang="en-US" dirty="0"/>
              <a:t>Like carbohydrates, fats and oils can be used in a cell to release energy. A gram of fat gives about </a:t>
            </a:r>
            <a:r>
              <a:rPr lang="en-US" dirty="0" smtClean="0"/>
              <a:t>39kj </a:t>
            </a:r>
            <a:r>
              <a:rPr lang="en-US" dirty="0"/>
              <a:t>of energy. This is more than twice as much energy as that released by a gram of carbohydrate. </a:t>
            </a:r>
            <a:endParaRPr lang="en-US" dirty="0" smtClean="0"/>
          </a:p>
          <a:p>
            <a:pPr marL="361950" indent="-361950">
              <a:buClr>
                <a:srgbClr val="0070C0"/>
              </a:buClr>
              <a:buSzPct val="80000"/>
              <a:buFont typeface="Wingdings 3" panose="05040102010807070707" pitchFamily="18" charset="2"/>
              <a:buChar char=""/>
            </a:pPr>
            <a:r>
              <a:rPr lang="en-US" dirty="0" smtClean="0"/>
              <a:t>However</a:t>
            </a:r>
            <a:r>
              <a:rPr lang="en-US" dirty="0"/>
              <a:t>, most cells use carbohydrates first when they need energy, and only use fats when all the available carbohydrates have been used.</a:t>
            </a:r>
          </a:p>
          <a:p>
            <a:pPr marL="361950" indent="-361950">
              <a:buClr>
                <a:srgbClr val="0070C0"/>
              </a:buClr>
              <a:buSzPct val="80000"/>
              <a:buFont typeface="Wingdings 3" panose="05040102010807070707" pitchFamily="18" charset="2"/>
              <a:buChar char=""/>
            </a:pPr>
            <a:r>
              <a:rPr lang="en-US" dirty="0"/>
              <a:t>The extra energy that fats contain makes them very useful for storing energy. In mammals, some cells, particularly ones underneath the skin, become filled with large drops of fats or oils. </a:t>
            </a:r>
            <a:endParaRPr lang="en-US" dirty="0" smtClean="0"/>
          </a:p>
        </p:txBody>
      </p:sp>
      <p:sp>
        <p:nvSpPr>
          <p:cNvPr id="10" name="Rectangle 9"/>
          <p:cNvSpPr/>
          <p:nvPr/>
        </p:nvSpPr>
        <p:spPr>
          <a:xfrm>
            <a:off x="5652120" y="5961474"/>
            <a:ext cx="3240360" cy="646331"/>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b="1" dirty="0"/>
              <a:t>Figure </a:t>
            </a:r>
            <a:r>
              <a:rPr lang="en-US" b="1" dirty="0" smtClean="0"/>
              <a:t>4.9</a:t>
            </a:r>
            <a:r>
              <a:rPr lang="en-US" dirty="0" smtClean="0"/>
              <a:t> </a:t>
            </a:r>
            <a:r>
              <a:rPr lang="en-US" dirty="0"/>
              <a:t>- A walrus on the Arctic island, Spitzbergen.</a:t>
            </a:r>
            <a:endParaRPr lang="en-GB" dirty="0"/>
          </a:p>
        </p:txBody>
      </p:sp>
      <p:sp>
        <p:nvSpPr>
          <p:cNvPr id="5" name="Rectangle 4"/>
          <p:cNvSpPr/>
          <p:nvPr/>
        </p:nvSpPr>
        <p:spPr>
          <a:xfrm>
            <a:off x="144016" y="3645024"/>
            <a:ext cx="5508104" cy="3139321"/>
          </a:xfrm>
          <a:prstGeom prst="rect">
            <a:avLst/>
          </a:prstGeom>
        </p:spPr>
        <p:txBody>
          <a:bodyPr wrap="square">
            <a:spAutoFit/>
          </a:bodyPr>
          <a:lstStyle/>
          <a:p>
            <a:pPr marL="361950" indent="-361950">
              <a:buClr>
                <a:srgbClr val="0070C0"/>
              </a:buClr>
              <a:buSzPct val="80000"/>
              <a:buFont typeface="Wingdings 3" panose="05040102010807070707" pitchFamily="18" charset="2"/>
              <a:buChar char=""/>
            </a:pPr>
            <a:r>
              <a:rPr lang="en-US" dirty="0"/>
              <a:t>These stores can be used to release energy when needed. This layer of cells is called </a:t>
            </a:r>
            <a:r>
              <a:rPr lang="en-US" b="1" dirty="0">
                <a:solidFill>
                  <a:srgbClr val="FF0000"/>
                </a:solidFill>
              </a:rPr>
              <a:t>adipose tissue</a:t>
            </a:r>
            <a:r>
              <a:rPr lang="en-US" dirty="0"/>
              <a:t>. Adipose tissue also helps to keep heat inside the body - that is, it insulates the body. Animals such as walruses, which live in very cold places, often have especially thick layers of adipose tissue, called blubber (Figure </a:t>
            </a:r>
            <a:r>
              <a:rPr lang="en-US" b="1" dirty="0"/>
              <a:t>4.9</a:t>
            </a:r>
            <a:r>
              <a:rPr lang="en-US" dirty="0"/>
              <a:t>). </a:t>
            </a:r>
          </a:p>
          <a:p>
            <a:pPr marL="361950" indent="-361950">
              <a:buClr>
                <a:srgbClr val="0070C0"/>
              </a:buClr>
              <a:buSzPct val="80000"/>
              <a:buFont typeface="Wingdings 3" panose="05040102010807070707" pitchFamily="18" charset="2"/>
              <a:buChar char=""/>
            </a:pPr>
            <a:r>
              <a:rPr lang="en-US" dirty="0"/>
              <a:t>Many plants store oils in their seeds - for example, peanut, coconut and castor oil. The oils provide a good store of energy for germination.</a:t>
            </a: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2208" t="8000" r="3018" b="2751"/>
          <a:stretch/>
        </p:blipFill>
        <p:spPr>
          <a:xfrm>
            <a:off x="5652119" y="3436280"/>
            <a:ext cx="3235909" cy="2525193"/>
          </a:xfrm>
          <a:prstGeom prst="rect">
            <a:avLst/>
          </a:prstGeom>
        </p:spPr>
      </p:pic>
    </p:spTree>
    <p:extLst>
      <p:ext uri="{BB962C8B-B14F-4D97-AF65-F5344CB8AC3E}">
        <p14:creationId xmlns:p14="http://schemas.microsoft.com/office/powerpoint/2010/main" val="1036405554"/>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Image result for emulsion of fat droplets in the ethanol water mixtur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378" r="-1" b="6064"/>
          <a:stretch/>
        </p:blipFill>
        <p:spPr bwMode="auto">
          <a:xfrm>
            <a:off x="5652120" y="1097508"/>
            <a:ext cx="3211672" cy="4779764"/>
          </a:xfrm>
          <a:prstGeom prst="rect">
            <a:avLst/>
          </a:prstGeom>
          <a:noFill/>
          <a:extLst>
            <a:ext uri="{909E8E84-426E-40DD-AFC4-6F175D3DCCD1}">
              <a14:hiddenFill xmlns:a14="http://schemas.microsoft.com/office/drawing/2010/main">
                <a:solidFill>
                  <a:srgbClr val="FFFFFF"/>
                </a:solidFill>
              </a14:hiddenFill>
            </a:ext>
          </a:extLst>
        </p:spPr>
      </p:pic>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4.3 – Fats – Testing For</a:t>
            </a:r>
            <a:endParaRPr lang="en-US"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44</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5256584" cy="5909310"/>
          </a:xfrm>
          <a:prstGeom prst="rect">
            <a:avLst/>
          </a:prstGeom>
        </p:spPr>
        <p:txBody>
          <a:bodyPr wrap="square">
            <a:spAutoFit/>
          </a:bodyPr>
          <a:lstStyle/>
          <a:p>
            <a:pPr>
              <a:buClr>
                <a:srgbClr val="0070C0"/>
              </a:buClr>
              <a:buSzPct val="80000"/>
            </a:pPr>
            <a:r>
              <a:rPr lang="en-US" sz="2020" b="1" dirty="0" smtClean="0">
                <a:solidFill>
                  <a:srgbClr val="C00000"/>
                </a:solidFill>
              </a:rPr>
              <a:t>Testing For Fats</a:t>
            </a:r>
            <a:endParaRPr lang="en-US" sz="2020" b="1" dirty="0">
              <a:solidFill>
                <a:srgbClr val="C00000"/>
              </a:solidFill>
            </a:endParaRPr>
          </a:p>
          <a:p>
            <a:pPr marL="361950" indent="-361950">
              <a:buClr>
                <a:srgbClr val="0070C0"/>
              </a:buClr>
              <a:buSzPct val="80000"/>
              <a:buFont typeface="Wingdings 3" panose="05040102010807070707" pitchFamily="18" charset="2"/>
              <a:buChar char=""/>
            </a:pPr>
            <a:r>
              <a:rPr lang="en-US" sz="2020" dirty="0"/>
              <a:t>There are several different tests for fats. One of the best is the ethanol emulsion test.</a:t>
            </a:r>
          </a:p>
          <a:p>
            <a:pPr marL="361950" indent="-361950">
              <a:buClr>
                <a:srgbClr val="0070C0"/>
              </a:buClr>
              <a:buSzPct val="80000"/>
              <a:buFont typeface="Wingdings 3" panose="05040102010807070707" pitchFamily="18" charset="2"/>
              <a:buChar char=""/>
            </a:pPr>
            <a:r>
              <a:rPr lang="en-US" sz="2020" dirty="0"/>
              <a:t>Firstly, you chop the food and shake it up with ethanol. Although fats will not dissolve in water, they do dissolve in ethanol. </a:t>
            </a:r>
            <a:endParaRPr lang="en-US" sz="2020" dirty="0" smtClean="0"/>
          </a:p>
          <a:p>
            <a:pPr marL="361950" indent="-361950">
              <a:buClr>
                <a:srgbClr val="0070C0"/>
              </a:buClr>
              <a:buSzPct val="80000"/>
              <a:buFont typeface="Wingdings 3" panose="05040102010807070707" pitchFamily="18" charset="2"/>
              <a:buChar char=""/>
            </a:pPr>
            <a:r>
              <a:rPr lang="en-US" sz="2020" dirty="0" smtClean="0"/>
              <a:t>Next</a:t>
            </a:r>
            <a:r>
              <a:rPr lang="en-US" sz="2020" dirty="0"/>
              <a:t>, you pour the ethanol into water. If there was any fat in the food, then the fat-ethanol mixture breaks up into millions of tiny droplets when it is mixed with the water. </a:t>
            </a:r>
            <a:endParaRPr lang="en-US" sz="2020" dirty="0" smtClean="0"/>
          </a:p>
          <a:p>
            <a:pPr marL="361950" indent="-361950">
              <a:buClr>
                <a:srgbClr val="0070C0"/>
              </a:buClr>
              <a:buSzPct val="80000"/>
              <a:buFont typeface="Wingdings 3" panose="05040102010807070707" pitchFamily="18" charset="2"/>
              <a:buChar char=""/>
            </a:pPr>
            <a:r>
              <a:rPr lang="en-US" sz="2020" dirty="0" smtClean="0"/>
              <a:t>This </a:t>
            </a:r>
            <a:r>
              <a:rPr lang="en-US" sz="2020" dirty="0"/>
              <a:t>mixture is called an emulsion. It looks white and opaque, like milk (Figure </a:t>
            </a:r>
            <a:r>
              <a:rPr lang="en-US" sz="2020" b="1" dirty="0"/>
              <a:t>4.10</a:t>
            </a:r>
            <a:r>
              <a:rPr lang="en-US" sz="2020" dirty="0"/>
              <a:t>). If there was no fat in the food, the mixture of water and ethanol remains transparent</a:t>
            </a:r>
            <a:r>
              <a:rPr lang="en-US" sz="2020" dirty="0" smtClean="0"/>
              <a:t>.</a:t>
            </a:r>
          </a:p>
        </p:txBody>
      </p:sp>
      <p:sp>
        <p:nvSpPr>
          <p:cNvPr id="10" name="Rectangle 9"/>
          <p:cNvSpPr/>
          <p:nvPr/>
        </p:nvSpPr>
        <p:spPr>
          <a:xfrm>
            <a:off x="5652120" y="5961474"/>
            <a:ext cx="3240360" cy="646331"/>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b="1" dirty="0"/>
              <a:t>Figure </a:t>
            </a:r>
            <a:r>
              <a:rPr lang="en-US" b="1" dirty="0" smtClean="0"/>
              <a:t>4.10</a:t>
            </a:r>
            <a:r>
              <a:rPr lang="en-US" dirty="0" smtClean="0"/>
              <a:t> </a:t>
            </a:r>
            <a:r>
              <a:rPr lang="en-US" dirty="0"/>
              <a:t>- A </a:t>
            </a:r>
            <a:r>
              <a:rPr lang="en-US" dirty="0" smtClean="0"/>
              <a:t>positive result for the emulsion test.</a:t>
            </a:r>
            <a:endParaRPr lang="en-GB" dirty="0"/>
          </a:p>
        </p:txBody>
      </p:sp>
      <p:sp>
        <p:nvSpPr>
          <p:cNvPr id="3" name="Rectangle 2"/>
          <p:cNvSpPr/>
          <p:nvPr/>
        </p:nvSpPr>
        <p:spPr>
          <a:xfrm>
            <a:off x="7279616" y="2276872"/>
            <a:ext cx="1584176" cy="1200329"/>
          </a:xfrm>
          <a:prstGeom prst="rect">
            <a:avLst/>
          </a:prstGeom>
        </p:spPr>
        <p:txBody>
          <a:bodyPr wrap="square">
            <a:spAutoFit/>
          </a:bodyPr>
          <a:lstStyle/>
          <a:p>
            <a:r>
              <a:rPr lang="en-US" dirty="0">
                <a:solidFill>
                  <a:schemeClr val="bg1"/>
                </a:solidFill>
              </a:rPr>
              <a:t>emulsion of fat droplets in the ethanol</a:t>
            </a:r>
            <a:r>
              <a:rPr lang="en-US" dirty="0" smtClean="0">
                <a:solidFill>
                  <a:schemeClr val="bg1"/>
                </a:solidFill>
              </a:rPr>
              <a:t>/ water mixture</a:t>
            </a:r>
            <a:endParaRPr lang="en-GB" dirty="0">
              <a:solidFill>
                <a:schemeClr val="bg1"/>
              </a:solidFill>
            </a:endParaRPr>
          </a:p>
        </p:txBody>
      </p:sp>
      <p:cxnSp>
        <p:nvCxnSpPr>
          <p:cNvPr id="9" name="Straight Arrow Connector 8"/>
          <p:cNvCxnSpPr/>
          <p:nvPr/>
        </p:nvCxnSpPr>
        <p:spPr>
          <a:xfrm flipH="1" flipV="1">
            <a:off x="6804248" y="2780928"/>
            <a:ext cx="475368" cy="7200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8114225"/>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65110" y="1124744"/>
            <a:ext cx="8727370" cy="3456384"/>
          </a:xfrm>
          <a:prstGeom prst="roundRect">
            <a:avLst>
              <a:gd name="adj" fmla="val 4146"/>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rgbClr val="C00000"/>
                </a:solidFill>
                <a:latin typeface="Arial" panose="020B0604020202020204" pitchFamily="34" charset="0"/>
                <a:cs typeface="Arial" panose="020B0604020202020204" pitchFamily="34" charset="0"/>
              </a:rPr>
              <a:t>Activity </a:t>
            </a:r>
            <a:r>
              <a:rPr lang="en-US" sz="2000" b="1" dirty="0" smtClean="0">
                <a:solidFill>
                  <a:srgbClr val="C00000"/>
                </a:solidFill>
                <a:latin typeface="Arial" panose="020B0604020202020204" pitchFamily="34" charset="0"/>
                <a:cs typeface="Arial" panose="020B0604020202020204" pitchFamily="34" charset="0"/>
              </a:rPr>
              <a:t>4.2 - Testing </a:t>
            </a:r>
            <a:r>
              <a:rPr lang="en-US" sz="2000" b="1" dirty="0">
                <a:solidFill>
                  <a:srgbClr val="C00000"/>
                </a:solidFill>
                <a:latin typeface="Arial" panose="020B0604020202020204" pitchFamily="34" charset="0"/>
                <a:cs typeface="Arial" panose="020B0604020202020204" pitchFamily="34" charset="0"/>
              </a:rPr>
              <a:t>foods for </a:t>
            </a:r>
            <a:r>
              <a:rPr lang="en-US" sz="2000" b="1" dirty="0" smtClean="0">
                <a:solidFill>
                  <a:srgbClr val="C00000"/>
                </a:solidFill>
                <a:latin typeface="Arial" panose="020B0604020202020204" pitchFamily="34" charset="0"/>
                <a:cs typeface="Arial" panose="020B0604020202020204" pitchFamily="34" charset="0"/>
              </a:rPr>
              <a:t>Fats</a:t>
            </a:r>
            <a:endParaRPr lang="en-US" sz="2000" b="1" dirty="0">
              <a:solidFill>
                <a:srgbClr val="C00000"/>
              </a:solidFill>
              <a:latin typeface="Arial" panose="020B0604020202020204" pitchFamily="34" charset="0"/>
              <a:cs typeface="Arial" panose="020B0604020202020204" pitchFamily="34" charset="0"/>
            </a:endParaRPr>
          </a:p>
          <a:p>
            <a:r>
              <a:rPr lang="en-US" sz="2000" b="1" dirty="0">
                <a:solidFill>
                  <a:schemeClr val="tx1"/>
                </a:solidFill>
                <a:latin typeface="Arial" panose="020B0604020202020204" pitchFamily="34" charset="0"/>
                <a:cs typeface="Arial" panose="020B0604020202020204" pitchFamily="34" charset="0"/>
              </a:rPr>
              <a:t>Skills</a:t>
            </a:r>
          </a:p>
          <a:p>
            <a:r>
              <a:rPr lang="en-US" sz="2000" b="1" dirty="0">
                <a:solidFill>
                  <a:schemeClr val="tx1"/>
                </a:solidFill>
                <a:latin typeface="Arial" panose="020B0604020202020204" pitchFamily="34" charset="0"/>
                <a:cs typeface="Arial" panose="020B0604020202020204" pitchFamily="34" charset="0"/>
              </a:rPr>
              <a:t>A03.1 Using techniques, apparatus and materials</a:t>
            </a:r>
          </a:p>
          <a:p>
            <a:r>
              <a:rPr lang="en-US" sz="2000" b="1" dirty="0">
                <a:solidFill>
                  <a:schemeClr val="tx1"/>
                </a:solidFill>
                <a:latin typeface="Arial" panose="020B0604020202020204" pitchFamily="34" charset="0"/>
                <a:cs typeface="Arial" panose="020B0604020202020204" pitchFamily="34" charset="0"/>
              </a:rPr>
              <a:t>A03.3 Observing, measuring and recording</a:t>
            </a:r>
          </a:p>
          <a:p>
            <a:pPr marL="534988" indent="-534988">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Draw </a:t>
            </a:r>
            <a:r>
              <a:rPr lang="en-US" sz="2000" dirty="0">
                <a:solidFill>
                  <a:schemeClr val="tx1"/>
                </a:solidFill>
                <a:latin typeface="Arial" panose="020B0604020202020204" pitchFamily="34" charset="0"/>
                <a:cs typeface="Arial" panose="020B0604020202020204" pitchFamily="34" charset="0"/>
              </a:rPr>
              <a:t>a results chart.</a:t>
            </a:r>
          </a:p>
          <a:p>
            <a:pPr marL="534988" indent="-534988">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Chop </a:t>
            </a:r>
            <a:r>
              <a:rPr lang="en-US" sz="2000" dirty="0">
                <a:solidFill>
                  <a:schemeClr val="tx1"/>
                </a:solidFill>
                <a:latin typeface="Arial" panose="020B0604020202020204" pitchFamily="34" charset="0"/>
                <a:cs typeface="Arial" panose="020B0604020202020204" pitchFamily="34" charset="0"/>
              </a:rPr>
              <a:t>or grind a small amount of food, and put some into a very clean, dry test </a:t>
            </a:r>
            <a:r>
              <a:rPr lang="en-US" sz="2000" dirty="0" smtClean="0">
                <a:solidFill>
                  <a:schemeClr val="tx1"/>
                </a:solidFill>
                <a:latin typeface="Arial" panose="020B0604020202020204" pitchFamily="34" charset="0"/>
                <a:cs typeface="Arial" panose="020B0604020202020204" pitchFamily="34" charset="0"/>
              </a:rPr>
              <a:t>tube.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Add </a:t>
            </a:r>
            <a:r>
              <a:rPr lang="en-US" sz="2000" dirty="0">
                <a:solidFill>
                  <a:schemeClr val="tx1"/>
                </a:solidFill>
                <a:latin typeface="Arial" panose="020B0604020202020204" pitchFamily="34" charset="0"/>
                <a:cs typeface="Arial" panose="020B0604020202020204" pitchFamily="34" charset="0"/>
              </a:rPr>
              <a:t>some absolute (pure) ethanol. Shake it thoroughly.</a:t>
            </a:r>
          </a:p>
          <a:p>
            <a:pPr marL="534988" indent="-534988">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Put </a:t>
            </a:r>
            <a:r>
              <a:rPr lang="en-US" sz="2000" dirty="0">
                <a:solidFill>
                  <a:schemeClr val="tx1"/>
                </a:solidFill>
                <a:latin typeface="Arial" panose="020B0604020202020204" pitchFamily="34" charset="0"/>
                <a:cs typeface="Arial" panose="020B0604020202020204" pitchFamily="34" charset="0"/>
              </a:rPr>
              <a:t>some distilled water in another tube.</a:t>
            </a:r>
          </a:p>
          <a:p>
            <a:pPr marL="534988" indent="-534988">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Pour </a:t>
            </a:r>
            <a:r>
              <a:rPr lang="en-US" sz="2000" dirty="0">
                <a:solidFill>
                  <a:schemeClr val="tx1"/>
                </a:solidFill>
                <a:latin typeface="Arial" panose="020B0604020202020204" pitchFamily="34" charset="0"/>
                <a:cs typeface="Arial" panose="020B0604020202020204" pitchFamily="34" charset="0"/>
              </a:rPr>
              <a:t>some of the liquid part, but not any solid, from the first tube into the water. A milky appearance shows that there is fat in the food.</a:t>
            </a:r>
            <a:endParaRPr lang="en-GB" sz="2000" dirty="0">
              <a:solidFill>
                <a:schemeClr val="tx1"/>
              </a:solidFill>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4.3 – Fats – Testing For</a:t>
            </a:r>
            <a:endParaRPr lang="en-US"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45</a:t>
            </a:r>
            <a:endParaRPr lang="en-GB" sz="1050" b="1" dirty="0">
              <a:latin typeface="Arial" panose="020B0604020202020204" pitchFamily="34" charset="0"/>
              <a:cs typeface="Arial" panose="020B0604020202020204" pitchFamily="34" charset="0"/>
            </a:endParaRPr>
          </a:p>
        </p:txBody>
      </p:sp>
      <p:sp>
        <p:nvSpPr>
          <p:cNvPr id="11" name="Rectangle 10"/>
          <p:cNvSpPr/>
          <p:nvPr/>
        </p:nvSpPr>
        <p:spPr>
          <a:xfrm>
            <a:off x="179512" y="4670706"/>
            <a:ext cx="8661386" cy="1946687"/>
          </a:xfrm>
          <a:prstGeom prst="rect">
            <a:avLst/>
          </a:prstGeom>
          <a:solidFill>
            <a:srgbClr val="F5FC9A"/>
          </a:solidFill>
          <a:ln w="57150">
            <a:solidFill>
              <a:srgbClr val="002060"/>
            </a:solidFill>
          </a:ln>
        </p:spPr>
        <p:txBody>
          <a:bodyPr wrap="square">
            <a:spAutoFit/>
          </a:bodyPr>
          <a:lstStyle/>
          <a:p>
            <a:pPr>
              <a:buClr>
                <a:srgbClr val="0070C0"/>
              </a:buClr>
            </a:pPr>
            <a:r>
              <a:rPr lang="en-US" sz="2410" b="1" dirty="0" smtClean="0">
                <a:solidFill>
                  <a:srgbClr val="C00000"/>
                </a:solidFill>
              </a:rPr>
              <a:t>Questions</a:t>
            </a:r>
            <a:endParaRPr lang="en-US" sz="2410" b="1" dirty="0">
              <a:solidFill>
                <a:srgbClr val="C00000"/>
              </a:solidFill>
            </a:endParaRPr>
          </a:p>
          <a:p>
            <a:pPr marL="620713" indent="-620713">
              <a:buClr>
                <a:srgbClr val="0070C0"/>
              </a:buClr>
            </a:pPr>
            <a:r>
              <a:rPr lang="en-US" sz="2410" b="1" dirty="0"/>
              <a:t>4.7</a:t>
            </a:r>
            <a:r>
              <a:rPr lang="en-US" sz="2410" dirty="0"/>
              <a:t> </a:t>
            </a:r>
            <a:r>
              <a:rPr lang="en-US" sz="2410" dirty="0" smtClean="0"/>
              <a:t>	Which </a:t>
            </a:r>
            <a:r>
              <a:rPr lang="en-US" sz="2410" b="1" dirty="0"/>
              <a:t>three</a:t>
            </a:r>
            <a:r>
              <a:rPr lang="en-US" sz="2410" dirty="0"/>
              <a:t> elements are found in all fats and oils?</a:t>
            </a:r>
          </a:p>
          <a:p>
            <a:pPr marL="620713" indent="-620713">
              <a:buClr>
                <a:srgbClr val="0070C0"/>
              </a:buClr>
            </a:pPr>
            <a:r>
              <a:rPr lang="en-US" sz="2410" b="1" dirty="0"/>
              <a:t>4.8</a:t>
            </a:r>
            <a:r>
              <a:rPr lang="en-US" sz="2410" dirty="0"/>
              <a:t> </a:t>
            </a:r>
            <a:r>
              <a:rPr lang="en-US" sz="2410" dirty="0" smtClean="0"/>
              <a:t>	State </a:t>
            </a:r>
            <a:r>
              <a:rPr lang="en-US" sz="2410" dirty="0"/>
              <a:t>two uses of fats to living organisms.</a:t>
            </a:r>
          </a:p>
          <a:p>
            <a:pPr marL="620713" indent="-620713">
              <a:buClr>
                <a:srgbClr val="0070C0"/>
              </a:buClr>
            </a:pPr>
            <a:r>
              <a:rPr lang="en-US" sz="2410" b="1" dirty="0"/>
              <a:t>4.9</a:t>
            </a:r>
            <a:r>
              <a:rPr lang="en-US" sz="2410" dirty="0"/>
              <a:t> </a:t>
            </a:r>
            <a:r>
              <a:rPr lang="en-US" sz="2410" dirty="0" smtClean="0"/>
              <a:t>	We </a:t>
            </a:r>
            <a:r>
              <a:rPr lang="en-US" sz="2410" dirty="0"/>
              <a:t>get cooking oil mostly from the seeds of plants. </a:t>
            </a:r>
            <a:r>
              <a:rPr lang="en-US" sz="2410" dirty="0" smtClean="0"/>
              <a:t/>
            </a:r>
            <a:br>
              <a:rPr lang="en-US" sz="2410" dirty="0" smtClean="0"/>
            </a:br>
            <a:r>
              <a:rPr lang="en-US" sz="2410" dirty="0" smtClean="0"/>
              <a:t>Why </a:t>
            </a:r>
            <a:r>
              <a:rPr lang="en-US" sz="2410" dirty="0"/>
              <a:t>do plant seeds contain oil?</a:t>
            </a:r>
            <a:endParaRPr lang="en-GB" sz="2410" dirty="0"/>
          </a:p>
        </p:txBody>
      </p:sp>
      <p:sp>
        <p:nvSpPr>
          <p:cNvPr id="12" name="Oval 11"/>
          <p:cNvSpPr/>
          <p:nvPr/>
        </p:nvSpPr>
        <p:spPr>
          <a:xfrm>
            <a:off x="8460432" y="45811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13" name="TextBox 12">
            <a:hlinkClick r:id="rId3" action="ppaction://hlinkfile"/>
          </p:cNvPr>
          <p:cNvSpPr txBox="1"/>
          <p:nvPr/>
        </p:nvSpPr>
        <p:spPr>
          <a:xfrm>
            <a:off x="8172400" y="5517232"/>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144598407"/>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4.4 – Proteins - Functions</a:t>
            </a:r>
            <a:endParaRPr lang="en-US"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45</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8712968" cy="1957459"/>
          </a:xfrm>
          <a:prstGeom prst="rect">
            <a:avLst/>
          </a:prstGeom>
        </p:spPr>
        <p:txBody>
          <a:bodyPr wrap="square">
            <a:spAutoFit/>
          </a:bodyPr>
          <a:lstStyle/>
          <a:p>
            <a:pPr>
              <a:buClr>
                <a:srgbClr val="0070C0"/>
              </a:buClr>
              <a:buSzPct val="80000"/>
            </a:pPr>
            <a:r>
              <a:rPr lang="en-US" sz="2020" b="1" dirty="0">
                <a:solidFill>
                  <a:srgbClr val="C00000"/>
                </a:solidFill>
              </a:rPr>
              <a:t>Functions of proteins</a:t>
            </a:r>
          </a:p>
          <a:p>
            <a:pPr marL="361950" indent="-361950">
              <a:buClr>
                <a:srgbClr val="0070C0"/>
              </a:buClr>
              <a:buSzPct val="80000"/>
              <a:buFont typeface="Wingdings 3" panose="05040102010807070707" pitchFamily="18" charset="2"/>
              <a:buChar char=""/>
            </a:pPr>
            <a:r>
              <a:rPr lang="en-US" sz="2020" dirty="0"/>
              <a:t>Protein molecules contain some kinds of atoms which carbohydrates and fats do not (Figure </a:t>
            </a:r>
            <a:r>
              <a:rPr lang="en-US" sz="2020" b="1" dirty="0"/>
              <a:t>4.11</a:t>
            </a:r>
            <a:r>
              <a:rPr lang="en-US" sz="2020" dirty="0"/>
              <a:t>). As well as carbon, hydrogen and oxygen, they also contain nitrogen (N) and small amounts of sulfur (S</a:t>
            </a:r>
            <a:r>
              <a:rPr lang="en-US" sz="2020" dirty="0" smtClean="0"/>
              <a:t>).</a:t>
            </a:r>
          </a:p>
          <a:p>
            <a:pPr marL="361950" indent="-361950">
              <a:buClr>
                <a:srgbClr val="0070C0"/>
              </a:buClr>
              <a:buSzPct val="80000"/>
              <a:buFont typeface="Wingdings 3" panose="05040102010807070707" pitchFamily="18" charset="2"/>
              <a:buChar char=""/>
            </a:pPr>
            <a:r>
              <a:rPr lang="en-US" sz="2020" dirty="0"/>
              <a:t>Like polysaccharides, protein molecules are </a:t>
            </a:r>
            <a:r>
              <a:rPr lang="en-US" sz="2020" dirty="0" smtClean="0"/>
              <a:t>made of </a:t>
            </a:r>
            <a:r>
              <a:rPr lang="en-US" sz="2020" dirty="0"/>
              <a:t>long chains of smaller molecules joined end to end</a:t>
            </a:r>
            <a:r>
              <a:rPr lang="en-US" sz="2020" dirty="0" smtClean="0"/>
              <a:t>.</a:t>
            </a:r>
            <a:endParaRPr lang="en-US" sz="2020" dirty="0"/>
          </a:p>
        </p:txBody>
      </p:sp>
      <p:sp>
        <p:nvSpPr>
          <p:cNvPr id="13" name="Rectangle 12"/>
          <p:cNvSpPr/>
          <p:nvPr/>
        </p:nvSpPr>
        <p:spPr>
          <a:xfrm>
            <a:off x="166071" y="3066139"/>
            <a:ext cx="4909985" cy="3511731"/>
          </a:xfrm>
          <a:prstGeom prst="rect">
            <a:avLst/>
          </a:prstGeom>
        </p:spPr>
        <p:txBody>
          <a:bodyPr wrap="square">
            <a:spAutoFit/>
          </a:bodyPr>
          <a:lstStyle/>
          <a:p>
            <a:pPr marL="361950" indent="-361950">
              <a:buClr>
                <a:srgbClr val="0070C0"/>
              </a:buClr>
              <a:buSzPct val="80000"/>
              <a:buFont typeface="Wingdings 3" panose="05040102010807070707" pitchFamily="18" charset="2"/>
              <a:buChar char=""/>
            </a:pPr>
            <a:r>
              <a:rPr lang="en-US" sz="2020" dirty="0"/>
              <a:t>These smaller molecules are called amino acids. There are about 20 different kinds of amino acid. Any of these 20 can be joined together in any order to make a protein molecule. Each protein is made of molecules with amino acids in a precise order. </a:t>
            </a:r>
          </a:p>
          <a:p>
            <a:pPr marL="361950" indent="-361950">
              <a:buClr>
                <a:srgbClr val="0070C0"/>
              </a:buClr>
              <a:buSzPct val="80000"/>
              <a:buFont typeface="Wingdings 3" panose="05040102010807070707" pitchFamily="18" charset="2"/>
              <a:buChar char=""/>
            </a:pPr>
            <a:r>
              <a:rPr lang="en-US" sz="2020" dirty="0"/>
              <a:t>Even a small difference in the order of amino acids makes a different protein, so there are millions of different proteins which could be made.</a:t>
            </a:r>
          </a:p>
        </p:txBody>
      </p:sp>
      <p:pic>
        <p:nvPicPr>
          <p:cNvPr id="14" name="Picture 13"/>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5076056" y="2780928"/>
            <a:ext cx="3816424" cy="2448272"/>
          </a:xfrm>
          <a:prstGeom prst="rect">
            <a:avLst/>
          </a:prstGeom>
        </p:spPr>
      </p:pic>
      <p:sp>
        <p:nvSpPr>
          <p:cNvPr id="15" name="Rectangle 14"/>
          <p:cNvSpPr/>
          <p:nvPr/>
        </p:nvSpPr>
        <p:spPr>
          <a:xfrm>
            <a:off x="5076056" y="5301208"/>
            <a:ext cx="3816424" cy="646331"/>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GB" b="1" dirty="0"/>
              <a:t>Figure 4.11 </a:t>
            </a:r>
            <a:r>
              <a:rPr lang="en-GB" dirty="0" smtClean="0"/>
              <a:t>- Structure </a:t>
            </a:r>
            <a:r>
              <a:rPr lang="en-GB" dirty="0"/>
              <a:t>of a protein molecule.</a:t>
            </a:r>
          </a:p>
        </p:txBody>
      </p:sp>
      <p:sp>
        <p:nvSpPr>
          <p:cNvPr id="21" name="TextBox 20">
            <a:hlinkClick r:id="rId4" action="ppaction://hlinkfile"/>
          </p:cNvPr>
          <p:cNvSpPr txBox="1"/>
          <p:nvPr/>
        </p:nvSpPr>
        <p:spPr>
          <a:xfrm>
            <a:off x="5757632" y="6136202"/>
            <a:ext cx="2262158"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What is a Protein</a:t>
            </a:r>
            <a:endParaRPr lang="en-GB" sz="2000" b="1" dirty="0"/>
          </a:p>
        </p:txBody>
      </p:sp>
      <p:sp>
        <p:nvSpPr>
          <p:cNvPr id="22" name="TextBox 21">
            <a:hlinkClick r:id="rId5" action="ppaction://hlinksldjump"/>
          </p:cNvPr>
          <p:cNvSpPr txBox="1"/>
          <p:nvPr/>
        </p:nvSpPr>
        <p:spPr>
          <a:xfrm>
            <a:off x="8388424" y="4593322"/>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5045853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4.4 – Proteins - Functions</a:t>
            </a:r>
            <a:endParaRPr lang="en-US"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45</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6048672" cy="5687711"/>
          </a:xfrm>
          <a:prstGeom prst="rect">
            <a:avLst/>
          </a:prstGeom>
        </p:spPr>
        <p:txBody>
          <a:bodyPr wrap="square">
            <a:spAutoFit/>
          </a:bodyPr>
          <a:lstStyle/>
          <a:p>
            <a:pPr>
              <a:buClr>
                <a:srgbClr val="0070C0"/>
              </a:buClr>
              <a:buSzPct val="80000"/>
            </a:pPr>
            <a:r>
              <a:rPr lang="en-US" sz="2020" b="1" dirty="0">
                <a:solidFill>
                  <a:srgbClr val="C00000"/>
                </a:solidFill>
              </a:rPr>
              <a:t>Functions of proteins</a:t>
            </a:r>
          </a:p>
          <a:p>
            <a:pPr marL="361950" indent="-361950">
              <a:buClr>
                <a:srgbClr val="0070C0"/>
              </a:buClr>
              <a:buSzPct val="80000"/>
              <a:buFont typeface="Wingdings 3" panose="05040102010807070707" pitchFamily="18" charset="2"/>
              <a:buChar char=""/>
            </a:pPr>
            <a:r>
              <a:rPr lang="en-US" sz="2020" dirty="0"/>
              <a:t>Some proteins are soluble in water; an example is haemoglobin, the red pigment in blood. Others are insoluble in water; for example, keratin. Hair and fingernails are made of keratin.</a:t>
            </a:r>
          </a:p>
          <a:p>
            <a:pPr marL="361950" indent="-361950">
              <a:buClr>
                <a:srgbClr val="0070C0"/>
              </a:buClr>
              <a:buSzPct val="80000"/>
              <a:buFont typeface="Wingdings 3" panose="05040102010807070707" pitchFamily="18" charset="2"/>
              <a:buChar char=""/>
            </a:pPr>
            <a:r>
              <a:rPr lang="en-US" sz="2020" dirty="0"/>
              <a:t>Unlike carbohydrates, proteins are not normally used to provide energy. Many of the proteins in the food you eat are used for making new cells. New cells are needed for growing, and for repairing damaged parts of the body. In particular, cell membranes and cytoplasm contain a lot of protein.</a:t>
            </a:r>
          </a:p>
          <a:p>
            <a:pPr marL="361950" indent="-361950">
              <a:buClr>
                <a:srgbClr val="0070C0"/>
              </a:buClr>
              <a:buSzPct val="80000"/>
              <a:buFont typeface="Wingdings 3" panose="05040102010807070707" pitchFamily="18" charset="2"/>
              <a:buChar char=""/>
            </a:pPr>
            <a:r>
              <a:rPr lang="en-US" sz="2020" dirty="0"/>
              <a:t>Proteins are also needed to make antibodies. These help to kill bacteria and viruses inside the </a:t>
            </a:r>
            <a:r>
              <a:rPr lang="en-US" sz="2020" dirty="0" smtClean="0"/>
              <a:t>body. Enzymes </a:t>
            </a:r>
            <a:r>
              <a:rPr lang="en-US" sz="2020" dirty="0"/>
              <a:t>are also proteins.</a:t>
            </a:r>
          </a:p>
          <a:p>
            <a:pPr marL="361950" indent="-361950">
              <a:buClr>
                <a:srgbClr val="0070C0"/>
              </a:buClr>
              <a:buSzPct val="80000"/>
              <a:buFont typeface="Wingdings 3" panose="05040102010807070707" pitchFamily="18" charset="2"/>
              <a:buChar char=""/>
            </a:pPr>
            <a:r>
              <a:rPr lang="en-US" sz="2020" dirty="0"/>
              <a:t>The long chains of amino acids from which </a:t>
            </a:r>
            <a:r>
              <a:rPr lang="en-US" sz="2020" dirty="0" smtClean="0"/>
              <a:t>protein </a:t>
            </a:r>
            <a:r>
              <a:rPr lang="en-US" sz="2020" dirty="0"/>
              <a:t>molecules are formed can curl up into different shapes</a:t>
            </a:r>
            <a:r>
              <a:rPr lang="en-US" sz="2020" dirty="0" smtClean="0"/>
              <a:t>.</a:t>
            </a:r>
            <a:endParaRPr lang="en-US" sz="2020" dirty="0"/>
          </a:p>
        </p:txBody>
      </p:sp>
      <p:pic>
        <p:nvPicPr>
          <p:cNvPr id="18436" name="Picture 4" descr="Image result for haemoglobin cell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228184" y="1122296"/>
            <a:ext cx="2664296" cy="234987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710778" y="3466950"/>
            <a:ext cx="1697901" cy="400110"/>
          </a:xfrm>
          <a:prstGeom prst="rect">
            <a:avLst/>
          </a:prstGeom>
          <a:noFill/>
        </p:spPr>
        <p:txBody>
          <a:bodyPr wrap="none" rtlCol="0">
            <a:spAutoFit/>
          </a:bodyPr>
          <a:lstStyle/>
          <a:p>
            <a:r>
              <a:rPr lang="en-IE" sz="2000" dirty="0" smtClean="0"/>
              <a:t>Haemoglobin</a:t>
            </a:r>
            <a:endParaRPr lang="en-GB" sz="2000" dirty="0"/>
          </a:p>
        </p:txBody>
      </p:sp>
      <p:pic>
        <p:nvPicPr>
          <p:cNvPr id="18438" name="Picture 6" descr="Image result for Enzym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228184" y="3955695"/>
            <a:ext cx="2664296" cy="1797414"/>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718138" y="5747390"/>
            <a:ext cx="1697901" cy="400110"/>
          </a:xfrm>
          <a:prstGeom prst="rect">
            <a:avLst/>
          </a:prstGeom>
          <a:noFill/>
        </p:spPr>
        <p:txBody>
          <a:bodyPr wrap="none" rtlCol="0">
            <a:spAutoFit/>
          </a:bodyPr>
          <a:lstStyle/>
          <a:p>
            <a:r>
              <a:rPr lang="en-IE" sz="2000" dirty="0" smtClean="0"/>
              <a:t>Haemoglobin</a:t>
            </a:r>
            <a:endParaRPr lang="en-GB" sz="2000" dirty="0"/>
          </a:p>
        </p:txBody>
      </p:sp>
      <p:sp>
        <p:nvSpPr>
          <p:cNvPr id="9" name="TextBox 8">
            <a:hlinkClick r:id="rId5" action="ppaction://hlinkfile"/>
          </p:cNvPr>
          <p:cNvSpPr txBox="1"/>
          <p:nvPr/>
        </p:nvSpPr>
        <p:spPr>
          <a:xfrm>
            <a:off x="6228184" y="6202125"/>
            <a:ext cx="262123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Purpose of Proteins</a:t>
            </a:r>
            <a:endParaRPr lang="en-GB" sz="2000" b="1" dirty="0"/>
          </a:p>
        </p:txBody>
      </p:sp>
      <p:sp>
        <p:nvSpPr>
          <p:cNvPr id="12" name="TextBox 11">
            <a:hlinkClick r:id="rId6" action="ppaction://hlinksldjump"/>
          </p:cNvPr>
          <p:cNvSpPr txBox="1"/>
          <p:nvPr/>
        </p:nvSpPr>
        <p:spPr>
          <a:xfrm>
            <a:off x="8388424" y="3284984"/>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69577943"/>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4.4 – Proteins - Functions</a:t>
            </a:r>
            <a:endParaRPr lang="en-US"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45</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8712968" cy="1592744"/>
          </a:xfrm>
          <a:prstGeom prst="rect">
            <a:avLst/>
          </a:prstGeom>
        </p:spPr>
        <p:txBody>
          <a:bodyPr wrap="square">
            <a:spAutoFit/>
          </a:bodyPr>
          <a:lstStyle/>
          <a:p>
            <a:pPr>
              <a:buClr>
                <a:srgbClr val="0070C0"/>
              </a:buClr>
              <a:buSzPct val="80000"/>
            </a:pPr>
            <a:r>
              <a:rPr lang="en-US" sz="1930" b="1" dirty="0">
                <a:solidFill>
                  <a:srgbClr val="C00000"/>
                </a:solidFill>
              </a:rPr>
              <a:t>Functions of proteins</a:t>
            </a:r>
          </a:p>
          <a:p>
            <a:pPr marL="361950" indent="-361950">
              <a:buClr>
                <a:srgbClr val="0070C0"/>
              </a:buClr>
              <a:buSzPct val="80000"/>
              <a:buFont typeface="Wingdings 3" panose="05040102010807070707" pitchFamily="18" charset="2"/>
              <a:buChar char=""/>
            </a:pPr>
            <a:r>
              <a:rPr lang="en-US" sz="1930" dirty="0" smtClean="0"/>
              <a:t>The </a:t>
            </a:r>
            <a:r>
              <a:rPr lang="en-US" sz="1930" dirty="0"/>
              <a:t>way in which the chain curls up, and therefore the three-dimensional shape of the protein molecule, is determined by the sequence of amino acids in the chain. Different sequences of amino acids result in different shapes of protein molecules</a:t>
            </a:r>
            <a:r>
              <a:rPr lang="en-US" sz="1930" dirty="0" smtClean="0"/>
              <a:t>.</a:t>
            </a:r>
            <a:endParaRPr lang="en-US" sz="1930" dirty="0"/>
          </a:p>
        </p:txBody>
      </p:sp>
      <p:sp>
        <p:nvSpPr>
          <p:cNvPr id="3" name="Rectangle 2"/>
          <p:cNvSpPr/>
          <p:nvPr/>
        </p:nvSpPr>
        <p:spPr>
          <a:xfrm>
            <a:off x="179512" y="2636912"/>
            <a:ext cx="5688632" cy="3953390"/>
          </a:xfrm>
          <a:prstGeom prst="rect">
            <a:avLst/>
          </a:prstGeom>
        </p:spPr>
        <p:txBody>
          <a:bodyPr wrap="square">
            <a:spAutoFit/>
          </a:bodyPr>
          <a:lstStyle/>
          <a:p>
            <a:pPr marL="361950" indent="-361950">
              <a:buClr>
                <a:srgbClr val="0070C0"/>
              </a:buClr>
              <a:buSzPct val="80000"/>
              <a:buFont typeface="Wingdings 3" panose="05040102010807070707" pitchFamily="18" charset="2"/>
              <a:buChar char=""/>
            </a:pPr>
            <a:r>
              <a:rPr lang="en-US" sz="1930" dirty="0"/>
              <a:t>For most protein molecules, their shape directly affects their function. For example, as you will see in Chapter 5, some protein molecules, called enzymes, act as catalysts. The shape of the enzyme molecule determines which reactions it can catalyse (Figure</a:t>
            </a:r>
            <a:r>
              <a:rPr lang="en-US" sz="1930" b="1" dirty="0"/>
              <a:t> 4.12</a:t>
            </a:r>
            <a:r>
              <a:rPr lang="en-US" sz="1930" dirty="0"/>
              <a:t>).</a:t>
            </a:r>
          </a:p>
          <a:p>
            <a:pPr marL="361950" indent="-361950">
              <a:buClr>
                <a:srgbClr val="0070C0"/>
              </a:buClr>
              <a:buSzPct val="80000"/>
              <a:buFont typeface="Wingdings 3" panose="05040102010807070707" pitchFamily="18" charset="2"/>
              <a:buChar char=""/>
            </a:pPr>
            <a:r>
              <a:rPr lang="en-US" sz="1930" dirty="0"/>
              <a:t>Similarly, the shape of an antibody molecule determines the kinds of bacteria or viruses that it can attach to. Different shapes of antibody molecules are needed to bind to different kinds of bacteria and viruses. Each different kind of antibody therefore has a different sequence of amino acids from which it is built.</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670" t="8000" r="822" b="5901"/>
          <a:stretch/>
        </p:blipFill>
        <p:spPr>
          <a:xfrm>
            <a:off x="5868144" y="2420888"/>
            <a:ext cx="3024336" cy="2156483"/>
          </a:xfrm>
          <a:prstGeom prst="rect">
            <a:avLst/>
          </a:prstGeom>
        </p:spPr>
      </p:pic>
      <p:sp>
        <p:nvSpPr>
          <p:cNvPr id="7" name="Rectangle 6"/>
          <p:cNvSpPr/>
          <p:nvPr/>
        </p:nvSpPr>
        <p:spPr>
          <a:xfrm>
            <a:off x="5868144" y="4581128"/>
            <a:ext cx="3024336" cy="2031325"/>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GB" sz="1400" b="1" dirty="0"/>
              <a:t>Figure </a:t>
            </a:r>
            <a:r>
              <a:rPr lang="en-GB" sz="1400" b="1" dirty="0" smtClean="0"/>
              <a:t>4.12 </a:t>
            </a:r>
            <a:r>
              <a:rPr lang="en-GB" sz="1400" dirty="0" smtClean="0"/>
              <a:t>- </a:t>
            </a:r>
            <a:r>
              <a:rPr lang="en-US" sz="1400" dirty="0"/>
              <a:t>This is a model of an enzyme called lysozyme, which is found in saliva and tears</a:t>
            </a:r>
            <a:r>
              <a:rPr lang="en-US" sz="1400" dirty="0" smtClean="0"/>
              <a:t>. The </a:t>
            </a:r>
            <a:r>
              <a:rPr lang="en-US" sz="1400" dirty="0"/>
              <a:t>purple band represents the chain of amino acids, which is coiled up to produce a small depression called the active site. The yellow part is another molecule, the substrate, that fits perfectly into the active site.</a:t>
            </a:r>
            <a:endParaRPr lang="en-GB" sz="1400" dirty="0"/>
          </a:p>
        </p:txBody>
      </p:sp>
      <p:sp>
        <p:nvSpPr>
          <p:cNvPr id="8" name="TextBox 7">
            <a:hlinkClick r:id="rId4" action="ppaction://hlinksldjump"/>
          </p:cNvPr>
          <p:cNvSpPr txBox="1"/>
          <p:nvPr/>
        </p:nvSpPr>
        <p:spPr>
          <a:xfrm>
            <a:off x="8388424" y="1700808"/>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889618421"/>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0674"/>
            <a:ext cx="8661386" cy="5478423"/>
          </a:xfrm>
          <a:prstGeom prst="rect">
            <a:avLst/>
          </a:prstGeom>
          <a:solidFill>
            <a:srgbClr val="F5FC9A"/>
          </a:solidFill>
          <a:ln w="57150">
            <a:solidFill>
              <a:srgbClr val="002060"/>
            </a:solidFill>
          </a:ln>
        </p:spPr>
        <p:txBody>
          <a:bodyPr wrap="square">
            <a:spAutoFit/>
          </a:bodyPr>
          <a:lstStyle/>
          <a:p>
            <a:pPr marL="1069975" indent="-1069975">
              <a:buClr>
                <a:srgbClr val="0070C0"/>
              </a:buClr>
            </a:pPr>
            <a:r>
              <a:rPr lang="en-US" sz="3500" b="1" dirty="0" smtClean="0">
                <a:solidFill>
                  <a:srgbClr val="C00000"/>
                </a:solidFill>
              </a:rPr>
              <a:t>Questions</a:t>
            </a:r>
            <a:endParaRPr lang="en-US" sz="3500" b="1" dirty="0">
              <a:solidFill>
                <a:srgbClr val="C00000"/>
              </a:solidFill>
            </a:endParaRPr>
          </a:p>
          <a:p>
            <a:pPr marL="1069975" indent="-1069975">
              <a:buClr>
                <a:srgbClr val="0070C0"/>
              </a:buClr>
            </a:pPr>
            <a:r>
              <a:rPr lang="en-US" sz="3500" b="1" dirty="0"/>
              <a:t>4.10</a:t>
            </a:r>
            <a:r>
              <a:rPr lang="en-US" sz="3500" dirty="0"/>
              <a:t> </a:t>
            </a:r>
            <a:r>
              <a:rPr lang="en-US" sz="3500" dirty="0" smtClean="0"/>
              <a:t>	Name </a:t>
            </a:r>
            <a:r>
              <a:rPr lang="en-US" sz="3500" dirty="0"/>
              <a:t>two elements found in proteins that are not </a:t>
            </a:r>
            <a:r>
              <a:rPr lang="en-US" sz="3500" dirty="0" smtClean="0"/>
              <a:t>found in </a:t>
            </a:r>
            <a:r>
              <a:rPr lang="en-US" sz="3500" dirty="0"/>
              <a:t>carbohydrates.</a:t>
            </a:r>
          </a:p>
          <a:p>
            <a:pPr marL="1069975" indent="-1069975">
              <a:buClr>
                <a:srgbClr val="0070C0"/>
              </a:buClr>
            </a:pPr>
            <a:r>
              <a:rPr lang="en-US" sz="3500" b="1" dirty="0"/>
              <a:t>4.11</a:t>
            </a:r>
            <a:r>
              <a:rPr lang="en-US" sz="3500" dirty="0"/>
              <a:t> </a:t>
            </a:r>
            <a:r>
              <a:rPr lang="en-US" sz="3500" dirty="0" smtClean="0"/>
              <a:t>	How </a:t>
            </a:r>
            <a:r>
              <a:rPr lang="en-US" sz="3500" dirty="0"/>
              <a:t>many different amino acids are there?</a:t>
            </a:r>
          </a:p>
          <a:p>
            <a:pPr marL="1069975" indent="-1069975">
              <a:buClr>
                <a:srgbClr val="0070C0"/>
              </a:buClr>
            </a:pPr>
            <a:r>
              <a:rPr lang="en-US" sz="3500" b="1" dirty="0"/>
              <a:t>4.12</a:t>
            </a:r>
            <a:r>
              <a:rPr lang="en-US" sz="3500" dirty="0"/>
              <a:t> </a:t>
            </a:r>
            <a:r>
              <a:rPr lang="en-US" sz="3500" dirty="0" smtClean="0"/>
              <a:t>	In </a:t>
            </a:r>
            <a:r>
              <a:rPr lang="en-US" sz="3500" dirty="0"/>
              <a:t>what way are protein molecules similar to </a:t>
            </a:r>
            <a:r>
              <a:rPr lang="en-US" sz="3500" dirty="0" smtClean="0"/>
              <a:t>polysaccharides</a:t>
            </a:r>
            <a:r>
              <a:rPr lang="en-US" sz="3500" dirty="0"/>
              <a:t>?</a:t>
            </a:r>
          </a:p>
          <a:p>
            <a:pPr marL="1069975" indent="-1069975">
              <a:buClr>
                <a:srgbClr val="0070C0"/>
              </a:buClr>
            </a:pPr>
            <a:r>
              <a:rPr lang="en-US" sz="3500" b="1" dirty="0"/>
              <a:t>4.13</a:t>
            </a:r>
            <a:r>
              <a:rPr lang="en-US" sz="3500" dirty="0"/>
              <a:t> </a:t>
            </a:r>
            <a:r>
              <a:rPr lang="en-US" sz="3500" dirty="0" smtClean="0"/>
              <a:t>	Give </a:t>
            </a:r>
            <a:r>
              <a:rPr lang="en-US" sz="3500" dirty="0"/>
              <a:t>two examples of proteins.</a:t>
            </a:r>
          </a:p>
          <a:p>
            <a:pPr marL="1069975" indent="-1069975">
              <a:buClr>
                <a:srgbClr val="0070C0"/>
              </a:buClr>
            </a:pPr>
            <a:r>
              <a:rPr lang="en-US" sz="3500" b="1" dirty="0"/>
              <a:t>4.14</a:t>
            </a:r>
            <a:r>
              <a:rPr lang="en-US" sz="3500" dirty="0"/>
              <a:t> </a:t>
            </a:r>
            <a:r>
              <a:rPr lang="en-US" sz="3500" dirty="0" smtClean="0"/>
              <a:t>	State </a:t>
            </a:r>
            <a:r>
              <a:rPr lang="en-US" sz="3500" dirty="0"/>
              <a:t>three functions of proteins in living organisms.</a:t>
            </a:r>
            <a:endParaRPr lang="en-GB" sz="3500" dirty="0"/>
          </a:p>
        </p:txBody>
      </p:sp>
      <p:sp>
        <p:nvSpPr>
          <p:cNvPr id="12" name="Title 1"/>
          <p:cNvSpPr>
            <a:spLocks noGrp="1"/>
          </p:cNvSpPr>
          <p:nvPr>
            <p:ph type="title"/>
          </p:nvPr>
        </p:nvSpPr>
        <p:spPr>
          <a:xfrm>
            <a:off x="35496" y="44624"/>
            <a:ext cx="7560840" cy="625434"/>
          </a:xfrm>
        </p:spPr>
        <p:txBody>
          <a:bodyPr>
            <a:noAutofit/>
          </a:bodyPr>
          <a:lstStyle/>
          <a:p>
            <a:r>
              <a:rPr lang="en-GB" dirty="0" smtClean="0"/>
              <a:t>4.4 – Proteins - Questions</a:t>
            </a:r>
            <a:endParaRPr lang="en-GB" b="1" dirty="0" smtClean="0"/>
          </a:p>
        </p:txBody>
      </p:sp>
      <p:sp>
        <p:nvSpPr>
          <p:cNvPr id="2" name="TextBox 1">
            <a:hlinkClick r:id="rId3" action="ppaction://hlinkfile"/>
          </p:cNvPr>
          <p:cNvSpPr txBox="1"/>
          <p:nvPr/>
        </p:nvSpPr>
        <p:spPr>
          <a:xfrm>
            <a:off x="8196094" y="4069521"/>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
        <p:nvSpPr>
          <p:cNvPr id="6" name="Round Same Side Corner Rectangle 5">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46</a:t>
            </a:r>
            <a:endParaRPr lang="en-GB" sz="1050" b="1" dirty="0">
              <a:latin typeface="Arial" panose="020B0604020202020204" pitchFamily="34" charset="0"/>
              <a:cs typeface="Arial" panose="020B0604020202020204" pitchFamily="34" charset="0"/>
            </a:endParaRPr>
          </a:p>
        </p:txBody>
      </p:sp>
      <p:sp>
        <p:nvSpPr>
          <p:cNvPr id="7" name="Oval 6"/>
          <p:cNvSpPr/>
          <p:nvPr/>
        </p:nvSpPr>
        <p:spPr>
          <a:xfrm>
            <a:off x="8460432" y="1031096"/>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Tree>
    <p:extLst>
      <p:ext uri="{BB962C8B-B14F-4D97-AF65-F5344CB8AC3E}">
        <p14:creationId xmlns:p14="http://schemas.microsoft.com/office/powerpoint/2010/main" val="3057571730"/>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4.4 – Proteins - Testing</a:t>
            </a:r>
            <a:endParaRPr lang="en-US"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46</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8712968" cy="1531188"/>
          </a:xfrm>
          <a:prstGeom prst="rect">
            <a:avLst/>
          </a:prstGeom>
        </p:spPr>
        <p:txBody>
          <a:bodyPr wrap="square">
            <a:spAutoFit/>
          </a:bodyPr>
          <a:lstStyle/>
          <a:p>
            <a:pPr>
              <a:buClr>
                <a:srgbClr val="0070C0"/>
              </a:buClr>
              <a:buSzPct val="80000"/>
            </a:pPr>
            <a:r>
              <a:rPr lang="en-US" sz="1880" b="1" dirty="0" smtClean="0">
                <a:solidFill>
                  <a:srgbClr val="C00000"/>
                </a:solidFill>
              </a:rPr>
              <a:t>Testing </a:t>
            </a:r>
            <a:r>
              <a:rPr lang="en-US" sz="1880" b="1" dirty="0">
                <a:solidFill>
                  <a:srgbClr val="C00000"/>
                </a:solidFill>
              </a:rPr>
              <a:t>for proteins</a:t>
            </a:r>
          </a:p>
          <a:p>
            <a:pPr marL="361950" indent="-361950">
              <a:buClr>
                <a:srgbClr val="0070C0"/>
              </a:buClr>
              <a:buSzPct val="80000"/>
              <a:buFont typeface="Wingdings 3" panose="05040102010807070707" pitchFamily="18" charset="2"/>
              <a:buChar char=""/>
            </a:pPr>
            <a:r>
              <a:rPr lang="en-US" sz="1880" dirty="0"/>
              <a:t>The test for proteins is called the biuret test (Figure </a:t>
            </a:r>
            <a:r>
              <a:rPr lang="en-US" sz="1880" b="1" dirty="0"/>
              <a:t>4.13</a:t>
            </a:r>
            <a:r>
              <a:rPr lang="en-US" sz="1880" dirty="0"/>
              <a:t>). This involves mixing the food in water, and then adding dilute copper sulfate solution. Then dilute potassium hydroxide solution is gently </a:t>
            </a:r>
            <a:r>
              <a:rPr lang="en-US" sz="1880" dirty="0" smtClean="0"/>
              <a:t>added. A </a:t>
            </a:r>
            <a:r>
              <a:rPr lang="en-US" sz="1880" dirty="0"/>
              <a:t>purple colour indicates that protein is present. If there is no protein, the mixture stays blue.</a:t>
            </a:r>
          </a:p>
        </p:txBody>
      </p:sp>
      <p:sp>
        <p:nvSpPr>
          <p:cNvPr id="8" name="Rounded Rectangle 7"/>
          <p:cNvSpPr/>
          <p:nvPr/>
        </p:nvSpPr>
        <p:spPr>
          <a:xfrm>
            <a:off x="165110" y="2708920"/>
            <a:ext cx="8727370" cy="3960440"/>
          </a:xfrm>
          <a:prstGeom prst="roundRect">
            <a:avLst>
              <a:gd name="adj" fmla="val 4146"/>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700" b="1" dirty="0">
                <a:solidFill>
                  <a:srgbClr val="C00000"/>
                </a:solidFill>
                <a:latin typeface="Arial" panose="020B0604020202020204" pitchFamily="34" charset="0"/>
                <a:cs typeface="Arial" panose="020B0604020202020204" pitchFamily="34" charset="0"/>
              </a:rPr>
              <a:t>Activity </a:t>
            </a:r>
            <a:r>
              <a:rPr lang="en-US" sz="1700" b="1" dirty="0" smtClean="0">
                <a:solidFill>
                  <a:srgbClr val="C00000"/>
                </a:solidFill>
                <a:latin typeface="Arial" panose="020B0604020202020204" pitchFamily="34" charset="0"/>
                <a:cs typeface="Arial" panose="020B0604020202020204" pitchFamily="34" charset="0"/>
              </a:rPr>
              <a:t>4.4 - Testing </a:t>
            </a:r>
            <a:r>
              <a:rPr lang="en-US" sz="1700" b="1" dirty="0">
                <a:solidFill>
                  <a:srgbClr val="C00000"/>
                </a:solidFill>
                <a:latin typeface="Arial" panose="020B0604020202020204" pitchFamily="34" charset="0"/>
                <a:cs typeface="Arial" panose="020B0604020202020204" pitchFamily="34" charset="0"/>
              </a:rPr>
              <a:t>foods for </a:t>
            </a:r>
            <a:r>
              <a:rPr lang="en-US" sz="1700" b="1" dirty="0" smtClean="0">
                <a:solidFill>
                  <a:srgbClr val="C00000"/>
                </a:solidFill>
                <a:latin typeface="Arial" panose="020B0604020202020204" pitchFamily="34" charset="0"/>
                <a:cs typeface="Arial" panose="020B0604020202020204" pitchFamily="34" charset="0"/>
              </a:rPr>
              <a:t>Proteins</a:t>
            </a:r>
            <a:endParaRPr lang="en-US" sz="1700" b="1" dirty="0">
              <a:solidFill>
                <a:srgbClr val="C00000"/>
              </a:solidFill>
              <a:latin typeface="Arial" panose="020B0604020202020204" pitchFamily="34" charset="0"/>
              <a:cs typeface="Arial" panose="020B0604020202020204" pitchFamily="34" charset="0"/>
            </a:endParaRPr>
          </a:p>
          <a:p>
            <a:r>
              <a:rPr lang="en-US" sz="1700" b="1" dirty="0" smtClean="0">
                <a:solidFill>
                  <a:schemeClr val="tx1"/>
                </a:solidFill>
                <a:latin typeface="Arial" panose="020B0604020202020204" pitchFamily="34" charset="0"/>
                <a:cs typeface="Arial" panose="020B0604020202020204" pitchFamily="34" charset="0"/>
              </a:rPr>
              <a:t>Skills - A03.1 </a:t>
            </a:r>
            <a:r>
              <a:rPr lang="en-US" sz="1700" b="1" dirty="0">
                <a:solidFill>
                  <a:schemeClr val="tx1"/>
                </a:solidFill>
                <a:latin typeface="Arial" panose="020B0604020202020204" pitchFamily="34" charset="0"/>
                <a:cs typeface="Arial" panose="020B0604020202020204" pitchFamily="34" charset="0"/>
              </a:rPr>
              <a:t>Using techniques, apparatus and materials</a:t>
            </a:r>
          </a:p>
          <a:p>
            <a:r>
              <a:rPr lang="en-US" sz="1700" b="1" dirty="0">
                <a:solidFill>
                  <a:schemeClr val="tx1"/>
                </a:solidFill>
                <a:latin typeface="Arial" panose="020B0604020202020204" pitchFamily="34" charset="0"/>
                <a:cs typeface="Arial" panose="020B0604020202020204" pitchFamily="34" charset="0"/>
              </a:rPr>
              <a:t>A03.3 Observing, measuring and recording</a:t>
            </a:r>
          </a:p>
          <a:p>
            <a:pPr marL="449263"/>
            <a:r>
              <a:rPr lang="en-US" sz="1700" dirty="0">
                <a:solidFill>
                  <a:schemeClr val="tx1"/>
                </a:solidFill>
                <a:latin typeface="Arial" panose="020B0604020202020204" pitchFamily="34" charset="0"/>
                <a:cs typeface="Arial" panose="020B0604020202020204" pitchFamily="34" charset="0"/>
              </a:rPr>
              <a:t>Wear eye protection if </a:t>
            </a:r>
            <a:r>
              <a:rPr lang="en-US" sz="1700" dirty="0" smtClean="0">
                <a:solidFill>
                  <a:schemeClr val="tx1"/>
                </a:solidFill>
                <a:latin typeface="Arial" panose="020B0604020202020204" pitchFamily="34" charset="0"/>
                <a:cs typeface="Arial" panose="020B0604020202020204" pitchFamily="34" charset="0"/>
              </a:rPr>
              <a:t>available. Potassium </a:t>
            </a:r>
            <a:r>
              <a:rPr lang="en-US" sz="1700" dirty="0">
                <a:solidFill>
                  <a:schemeClr val="tx1"/>
                </a:solidFill>
                <a:latin typeface="Arial" panose="020B0604020202020204" pitchFamily="34" charset="0"/>
                <a:cs typeface="Arial" panose="020B0604020202020204" pitchFamily="34" charset="0"/>
              </a:rPr>
              <a:t>hydroxide is a strong </a:t>
            </a:r>
            <a:r>
              <a:rPr lang="en-US" sz="1700" dirty="0" smtClean="0">
                <a:solidFill>
                  <a:schemeClr val="tx1"/>
                </a:solidFill>
                <a:latin typeface="Arial" panose="020B0604020202020204" pitchFamily="34" charset="0"/>
                <a:cs typeface="Arial" panose="020B0604020202020204" pitchFamily="34" charset="0"/>
              </a:rPr>
              <a:t>alkali. If </a:t>
            </a:r>
            <a:r>
              <a:rPr lang="en-US" sz="1700" dirty="0">
                <a:solidFill>
                  <a:schemeClr val="tx1"/>
                </a:solidFill>
                <a:latin typeface="Arial" panose="020B0604020202020204" pitchFamily="34" charset="0"/>
                <a:cs typeface="Arial" panose="020B0604020202020204" pitchFamily="34" charset="0"/>
              </a:rPr>
              <a:t>you get it on your skin, wash with plenty of cold </a:t>
            </a:r>
            <a:r>
              <a:rPr lang="en-US" sz="1700" dirty="0" smtClean="0">
                <a:solidFill>
                  <a:schemeClr val="tx1"/>
                </a:solidFill>
                <a:latin typeface="Arial" panose="020B0604020202020204" pitchFamily="34" charset="0"/>
                <a:cs typeface="Arial" panose="020B0604020202020204" pitchFamily="34" charset="0"/>
              </a:rPr>
              <a:t>water. Take </a:t>
            </a:r>
            <a:r>
              <a:rPr lang="en-US" sz="1700" dirty="0">
                <a:solidFill>
                  <a:schemeClr val="tx1"/>
                </a:solidFill>
                <a:latin typeface="Arial" panose="020B0604020202020204" pitchFamily="34" charset="0"/>
                <a:cs typeface="Arial" panose="020B0604020202020204" pitchFamily="34" charset="0"/>
              </a:rPr>
              <a:t>care if using a sharp blade to cut the food.</a:t>
            </a:r>
          </a:p>
          <a:p>
            <a:r>
              <a:rPr lang="en-US" sz="1700" b="1" dirty="0">
                <a:solidFill>
                  <a:schemeClr val="tx1"/>
                </a:solidFill>
                <a:latin typeface="Arial" panose="020B0604020202020204" pitchFamily="34" charset="0"/>
                <a:cs typeface="Arial" panose="020B0604020202020204" pitchFamily="34" charset="0"/>
              </a:rPr>
              <a:t>The biuret test</a:t>
            </a:r>
          </a:p>
          <a:p>
            <a:r>
              <a:rPr lang="en-US" sz="1700" dirty="0">
                <a:solidFill>
                  <a:schemeClr val="tx1"/>
                </a:solidFill>
                <a:latin typeface="Arial" panose="020B0604020202020204" pitchFamily="34" charset="0"/>
                <a:cs typeface="Arial" panose="020B0604020202020204" pitchFamily="34" charset="0"/>
              </a:rPr>
              <a:t>The biuret test uses potassium hydroxide solution and copper sulfate solution. You can also use a ready-mixed reagent called biuret reagent, which contains these two substances already mixed together.</a:t>
            </a:r>
          </a:p>
          <a:p>
            <a:pPr marL="534988" indent="-534988">
              <a:buFont typeface="+mj-lt"/>
              <a:buAutoNum type="arabicPeriod"/>
            </a:pPr>
            <a:r>
              <a:rPr lang="en-US" sz="1700" dirty="0" smtClean="0">
                <a:solidFill>
                  <a:schemeClr val="tx1"/>
                </a:solidFill>
                <a:latin typeface="Arial" panose="020B0604020202020204" pitchFamily="34" charset="0"/>
                <a:cs typeface="Arial" panose="020B0604020202020204" pitchFamily="34" charset="0"/>
              </a:rPr>
              <a:t>Draw </a:t>
            </a:r>
            <a:r>
              <a:rPr lang="en-US" sz="1700" dirty="0">
                <a:solidFill>
                  <a:schemeClr val="tx1"/>
                </a:solidFill>
                <a:latin typeface="Arial" panose="020B0604020202020204" pitchFamily="34" charset="0"/>
                <a:cs typeface="Arial" panose="020B0604020202020204" pitchFamily="34" charset="0"/>
              </a:rPr>
              <a:t>a results chart.</a:t>
            </a:r>
          </a:p>
          <a:p>
            <a:pPr marL="534988" indent="-534988">
              <a:buFont typeface="+mj-lt"/>
              <a:buAutoNum type="arabicPeriod"/>
            </a:pPr>
            <a:r>
              <a:rPr lang="en-US" sz="1700" dirty="0" smtClean="0">
                <a:solidFill>
                  <a:schemeClr val="tx1"/>
                </a:solidFill>
                <a:latin typeface="Arial" panose="020B0604020202020204" pitchFamily="34" charset="0"/>
                <a:cs typeface="Arial" panose="020B0604020202020204" pitchFamily="34" charset="0"/>
              </a:rPr>
              <a:t>Put </a:t>
            </a:r>
            <a:r>
              <a:rPr lang="en-US" sz="1700" dirty="0">
                <a:solidFill>
                  <a:schemeClr val="tx1"/>
                </a:solidFill>
                <a:latin typeface="Arial" panose="020B0604020202020204" pitchFamily="34" charset="0"/>
                <a:cs typeface="Arial" panose="020B0604020202020204" pitchFamily="34" charset="0"/>
              </a:rPr>
              <a:t>the food into a test tube, and add a little water.</a:t>
            </a:r>
          </a:p>
          <a:p>
            <a:pPr marL="534988" indent="-534988">
              <a:buFont typeface="+mj-lt"/>
              <a:buAutoNum type="arabicPeriod"/>
            </a:pPr>
            <a:r>
              <a:rPr lang="en-US" sz="1700" dirty="0" smtClean="0">
                <a:solidFill>
                  <a:schemeClr val="tx1"/>
                </a:solidFill>
                <a:latin typeface="Arial" panose="020B0604020202020204" pitchFamily="34" charset="0"/>
                <a:cs typeface="Arial" panose="020B0604020202020204" pitchFamily="34" charset="0"/>
              </a:rPr>
              <a:t>Add </a:t>
            </a:r>
            <a:r>
              <a:rPr lang="en-US" sz="1700" dirty="0">
                <a:solidFill>
                  <a:schemeClr val="tx1"/>
                </a:solidFill>
                <a:latin typeface="Arial" panose="020B0604020202020204" pitchFamily="34" charset="0"/>
                <a:cs typeface="Arial" panose="020B0604020202020204" pitchFamily="34" charset="0"/>
              </a:rPr>
              <a:t>some potassium hydroxide </a:t>
            </a:r>
            <a:r>
              <a:rPr lang="en-US" sz="1700" dirty="0" smtClean="0">
                <a:solidFill>
                  <a:schemeClr val="tx1"/>
                </a:solidFill>
                <a:latin typeface="Arial" panose="020B0604020202020204" pitchFamily="34" charset="0"/>
                <a:cs typeface="Arial" panose="020B0604020202020204" pitchFamily="34" charset="0"/>
              </a:rPr>
              <a:t>solution.</a:t>
            </a:r>
          </a:p>
          <a:p>
            <a:pPr marL="534988" indent="-534988">
              <a:buFont typeface="+mj-lt"/>
              <a:buAutoNum type="arabicPeriod"/>
            </a:pPr>
            <a:r>
              <a:rPr lang="en-US" sz="1700" dirty="0" smtClean="0">
                <a:solidFill>
                  <a:schemeClr val="tx1"/>
                </a:solidFill>
                <a:latin typeface="Arial" panose="020B0604020202020204" pitchFamily="34" charset="0"/>
                <a:cs typeface="Arial" panose="020B0604020202020204" pitchFamily="34" charset="0"/>
              </a:rPr>
              <a:t>Add two drops of copper sulfate solution.</a:t>
            </a:r>
          </a:p>
          <a:p>
            <a:pPr marL="534988" indent="-534988">
              <a:buFont typeface="+mj-lt"/>
              <a:buAutoNum type="arabicPeriod"/>
            </a:pPr>
            <a:r>
              <a:rPr lang="en-US" sz="1700" dirty="0" smtClean="0">
                <a:solidFill>
                  <a:schemeClr val="tx1"/>
                </a:solidFill>
                <a:latin typeface="Arial" panose="020B0604020202020204" pitchFamily="34" charset="0"/>
                <a:cs typeface="Arial" panose="020B0604020202020204" pitchFamily="34" charset="0"/>
              </a:rPr>
              <a:t>Shake </a:t>
            </a:r>
            <a:r>
              <a:rPr lang="en-US" sz="1700" dirty="0">
                <a:solidFill>
                  <a:schemeClr val="tx1"/>
                </a:solidFill>
                <a:latin typeface="Arial" panose="020B0604020202020204" pitchFamily="34" charset="0"/>
                <a:cs typeface="Arial" panose="020B0604020202020204" pitchFamily="34" charset="0"/>
              </a:rPr>
              <a:t>the tube gently. If a purple </a:t>
            </a:r>
            <a:r>
              <a:rPr lang="en-US" sz="1700" dirty="0" smtClean="0">
                <a:solidFill>
                  <a:schemeClr val="tx1"/>
                </a:solidFill>
                <a:latin typeface="Arial" panose="020B0604020202020204" pitchFamily="34" charset="0"/>
                <a:cs typeface="Arial" panose="020B0604020202020204" pitchFamily="34" charset="0"/>
              </a:rPr>
              <a:t>colour appears, then protein is present.</a:t>
            </a:r>
            <a:endParaRPr lang="en-US" sz="1700" dirty="0">
              <a:solidFill>
                <a:schemeClr val="tx1"/>
              </a:solidFill>
              <a:latin typeface="Arial" panose="020B0604020202020204" pitchFamily="34" charset="0"/>
              <a:cs typeface="Arial" panose="020B0604020202020204" pitchFamily="34" charset="0"/>
            </a:endParaRPr>
          </a:p>
        </p:txBody>
      </p:sp>
      <p:sp>
        <p:nvSpPr>
          <p:cNvPr id="9" name="TextBox 8">
            <a:hlinkClick r:id="rId3" action="ppaction://hlinksldjump"/>
          </p:cNvPr>
          <p:cNvSpPr txBox="1"/>
          <p:nvPr/>
        </p:nvSpPr>
        <p:spPr>
          <a:xfrm>
            <a:off x="8388424" y="5313402"/>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47936905"/>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4.4 – Proteins - Testing</a:t>
            </a:r>
            <a:endParaRPr lang="en-US"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46</a:t>
            </a:r>
            <a:endParaRPr lang="en-GB" sz="105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32000" contrast="54000"/>
            <a:extLst>
              <a:ext uri="{28A0092B-C50C-407E-A947-70E740481C1C}">
                <a14:useLocalDpi xmlns:a14="http://schemas.microsoft.com/office/drawing/2010/main" val="0"/>
              </a:ext>
            </a:extLst>
          </a:blip>
          <a:srcRect l="6763" t="17512" r="21976" b="18192"/>
          <a:stretch/>
        </p:blipFill>
        <p:spPr>
          <a:xfrm>
            <a:off x="179512" y="1124744"/>
            <a:ext cx="3816424" cy="2376264"/>
          </a:xfrm>
          <a:prstGeom prst="rect">
            <a:avLst/>
          </a:prstGeom>
        </p:spPr>
      </p:pic>
      <p:sp>
        <p:nvSpPr>
          <p:cNvPr id="5" name="Rectangle 4"/>
          <p:cNvSpPr/>
          <p:nvPr/>
        </p:nvSpPr>
        <p:spPr>
          <a:xfrm>
            <a:off x="4139952" y="1124744"/>
            <a:ext cx="4752528" cy="1569660"/>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sz="2400" b="1" dirty="0"/>
              <a:t>Figure 4.13 </a:t>
            </a:r>
            <a:r>
              <a:rPr lang="en-US" sz="2400" b="1" dirty="0" smtClean="0"/>
              <a:t>- </a:t>
            </a:r>
            <a:r>
              <a:rPr lang="en-US" sz="2400" dirty="0" smtClean="0"/>
              <a:t>The </a:t>
            </a:r>
            <a:r>
              <a:rPr lang="en-US" sz="2400" dirty="0"/>
              <a:t>tube on the left shows a negative result for the biuret test. The tube on the right shows a positive result.</a:t>
            </a:r>
            <a:endParaRPr lang="en-GB" sz="2400" dirty="0"/>
          </a:p>
        </p:txBody>
      </p:sp>
      <p:graphicFrame>
        <p:nvGraphicFramePr>
          <p:cNvPr id="6" name="Table 5"/>
          <p:cNvGraphicFramePr>
            <a:graphicFrameLocks noGrp="1"/>
          </p:cNvGraphicFramePr>
          <p:nvPr>
            <p:extLst>
              <p:ext uri="{D42A27DB-BD31-4B8C-83A1-F6EECF244321}">
                <p14:modId xmlns:p14="http://schemas.microsoft.com/office/powerpoint/2010/main" val="3257124543"/>
              </p:ext>
            </p:extLst>
          </p:nvPr>
        </p:nvGraphicFramePr>
        <p:xfrm>
          <a:off x="179512" y="3527980"/>
          <a:ext cx="8712968" cy="3141380"/>
        </p:xfrm>
        <a:graphic>
          <a:graphicData uri="http://schemas.openxmlformats.org/drawingml/2006/table">
            <a:tbl>
              <a:tblPr firstRow="1" bandRow="1">
                <a:tableStyleId>{5C22544A-7EE6-4342-B048-85BDC9FD1C3A}</a:tableStyleId>
              </a:tblPr>
              <a:tblGrid>
                <a:gridCol w="2160240"/>
                <a:gridCol w="1944216"/>
                <a:gridCol w="2304256"/>
                <a:gridCol w="2304256"/>
              </a:tblGrid>
              <a:tr h="349966">
                <a:tc>
                  <a:txBody>
                    <a:bodyPr/>
                    <a:lstStyle/>
                    <a:p>
                      <a:endParaRPr lang="en-GB" sz="1580" dirty="0">
                        <a:latin typeface="Arial" panose="020B0604020202020204" pitchFamily="34" charset="0"/>
                        <a:cs typeface="Arial" panose="020B0604020202020204" pitchFamily="34" charset="0"/>
                      </a:endParaRPr>
                    </a:p>
                  </a:txBody>
                  <a:tcPr/>
                </a:tc>
                <a:tc>
                  <a:txBody>
                    <a:bodyPr/>
                    <a:lstStyle/>
                    <a:p>
                      <a:r>
                        <a:rPr lang="en-GB" sz="1580" dirty="0" smtClean="0">
                          <a:latin typeface="Arial" panose="020B0604020202020204" pitchFamily="34" charset="0"/>
                          <a:cs typeface="Arial" panose="020B0604020202020204" pitchFamily="34" charset="0"/>
                        </a:rPr>
                        <a:t>Carbohydrates</a:t>
                      </a:r>
                      <a:endParaRPr lang="en-GB" sz="1580" dirty="0">
                        <a:latin typeface="Arial" panose="020B0604020202020204" pitchFamily="34" charset="0"/>
                        <a:cs typeface="Arial" panose="020B0604020202020204" pitchFamily="34" charset="0"/>
                      </a:endParaRPr>
                    </a:p>
                  </a:txBody>
                  <a:tcPr/>
                </a:tc>
                <a:tc>
                  <a:txBody>
                    <a:bodyPr/>
                    <a:lstStyle/>
                    <a:p>
                      <a:r>
                        <a:rPr lang="en-IE" sz="1580" dirty="0" smtClean="0">
                          <a:latin typeface="Arial" panose="020B0604020202020204" pitchFamily="34" charset="0"/>
                          <a:cs typeface="Arial" panose="020B0604020202020204" pitchFamily="34" charset="0"/>
                        </a:rPr>
                        <a:t>Fats</a:t>
                      </a:r>
                      <a:endParaRPr lang="en-GB" sz="1580" dirty="0">
                        <a:latin typeface="Arial" panose="020B0604020202020204" pitchFamily="34" charset="0"/>
                        <a:cs typeface="Arial" panose="020B0604020202020204" pitchFamily="34" charset="0"/>
                      </a:endParaRPr>
                    </a:p>
                  </a:txBody>
                  <a:tcPr/>
                </a:tc>
                <a:tc>
                  <a:txBody>
                    <a:bodyPr/>
                    <a:lstStyle/>
                    <a:p>
                      <a:r>
                        <a:rPr lang="en-IE" sz="1580" dirty="0" smtClean="0">
                          <a:latin typeface="Arial" panose="020B0604020202020204" pitchFamily="34" charset="0"/>
                          <a:cs typeface="Arial" panose="020B0604020202020204" pitchFamily="34" charset="0"/>
                        </a:rPr>
                        <a:t>Proteins</a:t>
                      </a:r>
                      <a:endParaRPr lang="en-GB" sz="1580" dirty="0">
                        <a:latin typeface="Arial" panose="020B0604020202020204" pitchFamily="34" charset="0"/>
                        <a:cs typeface="Arial" panose="020B0604020202020204" pitchFamily="34" charset="0"/>
                      </a:endParaRPr>
                    </a:p>
                  </a:txBody>
                  <a:tcPr/>
                </a:tc>
              </a:tr>
              <a:tr h="349966">
                <a:tc>
                  <a:txBody>
                    <a:bodyPr/>
                    <a:lstStyle/>
                    <a:p>
                      <a:r>
                        <a:rPr kumimoji="0" lang="en-GB" sz="1580" kern="1200" dirty="0" smtClean="0">
                          <a:solidFill>
                            <a:schemeClr val="dk1"/>
                          </a:solidFill>
                          <a:latin typeface="Arial" panose="020B0604020202020204" pitchFamily="34" charset="0"/>
                          <a:ea typeface="+mn-ea"/>
                          <a:cs typeface="Arial" panose="020B0604020202020204" pitchFamily="34" charset="0"/>
                        </a:rPr>
                        <a:t>Elements they contain</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GB" sz="1580" kern="1200" dirty="0" smtClean="0">
                          <a:solidFill>
                            <a:schemeClr val="dk1"/>
                          </a:solidFill>
                          <a:latin typeface="Arial" panose="020B0604020202020204" pitchFamily="34" charset="0"/>
                          <a:ea typeface="+mn-ea"/>
                          <a:cs typeface="Arial" panose="020B0604020202020204" pitchFamily="34" charset="0"/>
                        </a:rPr>
                        <a:t>C, H, O</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GB" sz="1580" kern="1200" dirty="0" smtClean="0">
                          <a:solidFill>
                            <a:schemeClr val="dk1"/>
                          </a:solidFill>
                          <a:latin typeface="Arial" panose="020B0604020202020204" pitchFamily="34" charset="0"/>
                          <a:ea typeface="+mn-ea"/>
                          <a:cs typeface="Arial" panose="020B0604020202020204" pitchFamily="34" charset="0"/>
                        </a:rPr>
                        <a:t>C, H, 0</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GB" sz="1580" kern="1200" dirty="0" smtClean="0">
                          <a:solidFill>
                            <a:schemeClr val="dk1"/>
                          </a:solidFill>
                          <a:latin typeface="Arial" panose="020B0604020202020204" pitchFamily="34" charset="0"/>
                          <a:ea typeface="+mn-ea"/>
                          <a:cs typeface="Arial" panose="020B0604020202020204" pitchFamily="34" charset="0"/>
                        </a:rPr>
                        <a:t>C, H, O, N</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r>
              <a:tr h="349966">
                <a:tc>
                  <a:txBody>
                    <a:bodyPr/>
                    <a:lstStyle/>
                    <a:p>
                      <a:r>
                        <a:rPr kumimoji="0" lang="en-US" sz="1580" kern="1200" dirty="0" smtClean="0">
                          <a:solidFill>
                            <a:schemeClr val="dk1"/>
                          </a:solidFill>
                          <a:latin typeface="Arial" panose="020B0604020202020204" pitchFamily="34" charset="0"/>
                          <a:ea typeface="+mn-ea"/>
                          <a:cs typeface="Arial" panose="020B0604020202020204" pitchFamily="34" charset="0"/>
                        </a:rPr>
                        <a:t>Smaller molecules of which they are made</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GB" sz="1580" kern="1200" dirty="0" smtClean="0">
                          <a:solidFill>
                            <a:schemeClr val="dk1"/>
                          </a:solidFill>
                          <a:latin typeface="Arial" panose="020B0604020202020204" pitchFamily="34" charset="0"/>
                          <a:ea typeface="+mn-ea"/>
                          <a:cs typeface="Arial" panose="020B0604020202020204" pitchFamily="34" charset="0"/>
                        </a:rPr>
                        <a:t>simple sugars (monosaccharides)</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GB" sz="1580" kern="1200" dirty="0" smtClean="0">
                          <a:solidFill>
                            <a:schemeClr val="dk1"/>
                          </a:solidFill>
                          <a:latin typeface="Arial" panose="020B0604020202020204" pitchFamily="34" charset="0"/>
                          <a:ea typeface="+mn-ea"/>
                          <a:cs typeface="Arial" panose="020B0604020202020204" pitchFamily="34" charset="0"/>
                        </a:rPr>
                        <a:t>fatty acids and glycerol</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GB" sz="1580" kern="1200" dirty="0" smtClean="0">
                          <a:solidFill>
                            <a:schemeClr val="dk1"/>
                          </a:solidFill>
                          <a:latin typeface="Arial" panose="020B0604020202020204" pitchFamily="34" charset="0"/>
                          <a:ea typeface="+mn-ea"/>
                          <a:cs typeface="Arial" panose="020B0604020202020204" pitchFamily="34" charset="0"/>
                        </a:rPr>
                        <a:t>amino acids</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r>
              <a:tr h="349966">
                <a:tc>
                  <a:txBody>
                    <a:bodyPr/>
                    <a:lstStyle/>
                    <a:p>
                      <a:r>
                        <a:rPr kumimoji="0" lang="en-GB" sz="1580" kern="1200" dirty="0" smtClean="0">
                          <a:solidFill>
                            <a:schemeClr val="dk1"/>
                          </a:solidFill>
                          <a:latin typeface="Arial" panose="020B0604020202020204" pitchFamily="34" charset="0"/>
                          <a:ea typeface="+mn-ea"/>
                          <a:cs typeface="Arial" panose="020B0604020202020204" pitchFamily="34" charset="0"/>
                        </a:rPr>
                        <a:t>Solubility in water</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580" kern="1200" dirty="0" smtClean="0">
                          <a:solidFill>
                            <a:schemeClr val="dk1"/>
                          </a:solidFill>
                          <a:latin typeface="Arial" panose="020B0604020202020204" pitchFamily="34" charset="0"/>
                          <a:ea typeface="+mn-ea"/>
                          <a:cs typeface="Arial" panose="020B0604020202020204" pitchFamily="34" charset="0"/>
                        </a:rPr>
                        <a:t>sugars are soluble; polysaccharides are insoluble</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GB" sz="1580" kern="1200" dirty="0" smtClean="0">
                          <a:solidFill>
                            <a:schemeClr val="dk1"/>
                          </a:solidFill>
                          <a:latin typeface="Arial" panose="020B0604020202020204" pitchFamily="34" charset="0"/>
                          <a:ea typeface="+mn-ea"/>
                          <a:cs typeface="Arial" panose="020B0604020202020204" pitchFamily="34" charset="0"/>
                        </a:rPr>
                        <a:t>insoluble</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580" kern="1200" dirty="0" smtClean="0">
                          <a:solidFill>
                            <a:schemeClr val="dk1"/>
                          </a:solidFill>
                          <a:latin typeface="Arial" panose="020B0604020202020204" pitchFamily="34" charset="0"/>
                          <a:ea typeface="+mn-ea"/>
                          <a:cs typeface="Arial" panose="020B0604020202020204" pitchFamily="34" charset="0"/>
                        </a:rPr>
                        <a:t>some are soluble and some are insoluble</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r>
              <a:tr h="349966">
                <a:tc>
                  <a:txBody>
                    <a:bodyPr/>
                    <a:lstStyle/>
                    <a:p>
                      <a:r>
                        <a:rPr kumimoji="0" lang="en-GB" sz="1580" kern="1200" dirty="0" smtClean="0">
                          <a:solidFill>
                            <a:schemeClr val="dk1"/>
                          </a:solidFill>
                          <a:latin typeface="Arial" panose="020B0604020202020204" pitchFamily="34" charset="0"/>
                          <a:ea typeface="+mn-ea"/>
                          <a:cs typeface="Arial" panose="020B0604020202020204" pitchFamily="34" charset="0"/>
                        </a:rPr>
                        <a:t>Why organisms need them</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GB" sz="1580" kern="1200" dirty="0" smtClean="0">
                          <a:solidFill>
                            <a:schemeClr val="dk1"/>
                          </a:solidFill>
                          <a:latin typeface="Arial" panose="020B0604020202020204" pitchFamily="34" charset="0"/>
                          <a:ea typeface="+mn-ea"/>
                          <a:cs typeface="Arial" panose="020B0604020202020204" pitchFamily="34" charset="0"/>
                        </a:rPr>
                        <a:t>easily available energy (17 </a:t>
                      </a:r>
                      <a:r>
                        <a:rPr kumimoji="0" lang="en-GB" sz="1580" kern="1200" dirty="0" err="1" smtClean="0">
                          <a:solidFill>
                            <a:schemeClr val="dk1"/>
                          </a:solidFill>
                          <a:latin typeface="Arial" panose="020B0604020202020204" pitchFamily="34" charset="0"/>
                          <a:ea typeface="+mn-ea"/>
                          <a:cs typeface="Arial" panose="020B0604020202020204" pitchFamily="34" charset="0"/>
                        </a:rPr>
                        <a:t>kj</a:t>
                      </a:r>
                      <a:r>
                        <a:rPr kumimoji="0" lang="en-GB" sz="1580" kern="1200" dirty="0" smtClean="0">
                          <a:solidFill>
                            <a:schemeClr val="dk1"/>
                          </a:solidFill>
                          <a:latin typeface="Arial" panose="020B0604020202020204" pitchFamily="34" charset="0"/>
                          <a:ea typeface="+mn-ea"/>
                          <a:cs typeface="Arial" panose="020B0604020202020204" pitchFamily="34" charset="0"/>
                        </a:rPr>
                        <a:t>/g)</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580" kern="1200" dirty="0" smtClean="0">
                          <a:solidFill>
                            <a:schemeClr val="dk1"/>
                          </a:solidFill>
                          <a:latin typeface="Arial" panose="020B0604020202020204" pitchFamily="34" charset="0"/>
                          <a:ea typeface="+mn-ea"/>
                          <a:cs typeface="Arial" panose="020B0604020202020204" pitchFamily="34" charset="0"/>
                        </a:rPr>
                        <a:t>storage of energy (39kJ/g); insulation; making cell membranes</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580" kern="1200" dirty="0" smtClean="0">
                          <a:solidFill>
                            <a:schemeClr val="dk1"/>
                          </a:solidFill>
                          <a:latin typeface="Arial" panose="020B0604020202020204" pitchFamily="34" charset="0"/>
                          <a:ea typeface="+mn-ea"/>
                          <a:cs typeface="Arial" panose="020B0604020202020204" pitchFamily="34" charset="0"/>
                        </a:rPr>
                        <a:t>making cells, antibodies, enzymes, haemoglobin; also used for energy</a:t>
                      </a:r>
                      <a:endParaRPr kumimoji="0" lang="en-GB" sz="1580" kern="1200" dirty="0">
                        <a:solidFill>
                          <a:schemeClr val="dk1"/>
                        </a:solidFill>
                        <a:latin typeface="Arial" panose="020B0604020202020204" pitchFamily="34" charset="0"/>
                        <a:ea typeface="+mn-ea"/>
                        <a:cs typeface="Arial" panose="020B0604020202020204" pitchFamily="34" charset="0"/>
                      </a:endParaRPr>
                    </a:p>
                  </a:txBody>
                  <a:tcPr/>
                </a:tc>
              </a:tr>
            </a:tbl>
          </a:graphicData>
        </a:graphic>
      </p:graphicFrame>
      <p:sp>
        <p:nvSpPr>
          <p:cNvPr id="9" name="TextBox 8">
            <a:hlinkClick r:id="rId4" action="ppaction://hlinkfile"/>
          </p:cNvPr>
          <p:cNvSpPr txBox="1"/>
          <p:nvPr/>
        </p:nvSpPr>
        <p:spPr>
          <a:xfrm>
            <a:off x="5115031" y="2914329"/>
            <a:ext cx="285546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Biuret Test for protein</a:t>
            </a:r>
            <a:endParaRPr lang="en-GB" sz="2000" b="1" dirty="0"/>
          </a:p>
        </p:txBody>
      </p:sp>
      <p:sp>
        <p:nvSpPr>
          <p:cNvPr id="10" name="TextBox 9">
            <a:hlinkClick r:id="rId5" action="ppaction://hlinksldjump"/>
          </p:cNvPr>
          <p:cNvSpPr txBox="1"/>
          <p:nvPr/>
        </p:nvSpPr>
        <p:spPr>
          <a:xfrm>
            <a:off x="8388424" y="2780928"/>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044559189"/>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4.5 – DNA</a:t>
            </a:r>
            <a:endParaRPr lang="en-US"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47</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4765376" cy="5909310"/>
          </a:xfrm>
          <a:prstGeom prst="rect">
            <a:avLst/>
          </a:prstGeom>
        </p:spPr>
        <p:txBody>
          <a:bodyPr wrap="square">
            <a:spAutoFit/>
          </a:bodyPr>
          <a:lstStyle/>
          <a:p>
            <a:pPr>
              <a:buClr>
                <a:srgbClr val="0070C0"/>
              </a:buClr>
              <a:buSzPct val="80000"/>
            </a:pPr>
            <a:r>
              <a:rPr lang="en-US" sz="2020" b="1" dirty="0" smtClean="0">
                <a:solidFill>
                  <a:srgbClr val="C00000"/>
                </a:solidFill>
              </a:rPr>
              <a:t>Testing </a:t>
            </a:r>
            <a:r>
              <a:rPr lang="en-US" sz="2020" b="1" dirty="0">
                <a:solidFill>
                  <a:srgbClr val="C00000"/>
                </a:solidFill>
              </a:rPr>
              <a:t>for proteins</a:t>
            </a:r>
          </a:p>
          <a:p>
            <a:pPr marL="361950" indent="-361950">
              <a:buClr>
                <a:srgbClr val="0070C0"/>
              </a:buClr>
              <a:buSzPct val="80000"/>
              <a:buFont typeface="Wingdings 3" panose="05040102010807070707" pitchFamily="18" charset="2"/>
              <a:buChar char=""/>
            </a:pPr>
            <a:r>
              <a:rPr lang="en-US" sz="2020" dirty="0"/>
              <a:t>DNA stands for deoxyribonucleic acid. DNA is the chemical that makes up our genes and chromosomes. </a:t>
            </a:r>
            <a:endParaRPr lang="en-US" sz="2020" dirty="0" smtClean="0"/>
          </a:p>
          <a:p>
            <a:pPr marL="361950" indent="-361950">
              <a:buClr>
                <a:srgbClr val="0070C0"/>
              </a:buClr>
              <a:buSzPct val="80000"/>
              <a:buFont typeface="Wingdings 3" panose="05040102010807070707" pitchFamily="18" charset="2"/>
              <a:buChar char=""/>
            </a:pPr>
            <a:r>
              <a:rPr lang="en-US" sz="2020" dirty="0" smtClean="0"/>
              <a:t>It </a:t>
            </a:r>
            <a:r>
              <a:rPr lang="en-US" sz="2020" dirty="0"/>
              <a:t>is the material that we inherit from our parents, which gives us many of our characteristics.</a:t>
            </a:r>
          </a:p>
          <a:p>
            <a:pPr marL="361950" indent="-361950">
              <a:buClr>
                <a:srgbClr val="0070C0"/>
              </a:buClr>
              <a:buSzPct val="80000"/>
              <a:buFont typeface="Wingdings 3" panose="05040102010807070707" pitchFamily="18" charset="2"/>
              <a:buChar char=""/>
            </a:pPr>
            <a:r>
              <a:rPr lang="en-US" sz="2020" dirty="0"/>
              <a:t>Figure </a:t>
            </a:r>
            <a:r>
              <a:rPr lang="en-US" sz="2020" b="1" dirty="0"/>
              <a:t>4.14</a:t>
            </a:r>
            <a:r>
              <a:rPr lang="en-US" sz="2020" dirty="0"/>
              <a:t> shows the structure of a very small part of a DNA molecule. It is made of two long strands, each with a series of bases arranged along it. </a:t>
            </a:r>
            <a:endParaRPr lang="en-US" sz="2020" dirty="0" smtClean="0"/>
          </a:p>
          <a:p>
            <a:pPr marL="361950" indent="-361950">
              <a:buClr>
                <a:srgbClr val="0070C0"/>
              </a:buClr>
              <a:buSzPct val="80000"/>
              <a:buFont typeface="Wingdings 3" panose="05040102010807070707" pitchFamily="18" charset="2"/>
              <a:buChar char=""/>
            </a:pPr>
            <a:r>
              <a:rPr lang="en-US" sz="2020" dirty="0" smtClean="0"/>
              <a:t>The </a:t>
            </a:r>
            <a:r>
              <a:rPr lang="en-US" sz="2020" dirty="0"/>
              <a:t>bases on the two strands are held together by bonds, forming cross links. The two strands then twist together into a kind of spiral called a helix</a:t>
            </a:r>
            <a:r>
              <a:rPr lang="en-US" sz="2020" dirty="0" smtClean="0"/>
              <a:t>.</a:t>
            </a:r>
            <a:endParaRPr lang="en-US" sz="2020" dirty="0"/>
          </a:p>
        </p:txBody>
      </p:sp>
      <p:pic>
        <p:nvPicPr>
          <p:cNvPr id="3" name="Picture 2"/>
          <p:cNvPicPr>
            <a:picLocks noChangeAspect="1"/>
          </p:cNvPicPr>
          <p:nvPr/>
        </p:nvPicPr>
        <p:blipFill rotWithShape="1">
          <a:blip r:embed="rId3" cstate="print">
            <a:lum bright="-32000" contrast="54000"/>
            <a:extLst>
              <a:ext uri="{28A0092B-C50C-407E-A947-70E740481C1C}">
                <a14:useLocalDpi xmlns:a14="http://schemas.microsoft.com/office/drawing/2010/main" val="0"/>
              </a:ext>
            </a:extLst>
          </a:blip>
          <a:srcRect l="3365" t="6951" r="55182" b="8000"/>
          <a:stretch/>
        </p:blipFill>
        <p:spPr>
          <a:xfrm>
            <a:off x="4944888" y="1119073"/>
            <a:ext cx="2050468" cy="5190247"/>
          </a:xfrm>
          <a:prstGeom prst="rect">
            <a:avLst/>
          </a:prstGeom>
        </p:spPr>
      </p:pic>
      <p:sp>
        <p:nvSpPr>
          <p:cNvPr id="7" name="Rectangle 6"/>
          <p:cNvSpPr/>
          <p:nvPr/>
        </p:nvSpPr>
        <p:spPr>
          <a:xfrm>
            <a:off x="4572000" y="6309320"/>
            <a:ext cx="4320480" cy="349702"/>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4.14 – </a:t>
            </a:r>
            <a:r>
              <a:rPr lang="en-US" dirty="0" smtClean="0"/>
              <a:t>Part of a DNA molecule</a:t>
            </a:r>
            <a:endParaRPr lang="en-GB" dirty="0"/>
          </a:p>
        </p:txBody>
      </p:sp>
      <p:pic>
        <p:nvPicPr>
          <p:cNvPr id="9" name="Picture 8"/>
          <p:cNvPicPr>
            <a:picLocks noChangeAspect="1"/>
          </p:cNvPicPr>
          <p:nvPr/>
        </p:nvPicPr>
        <p:blipFill rotWithShape="1">
          <a:blip r:embed="rId3" cstate="print">
            <a:lum bright="-32000" contrast="54000"/>
            <a:extLst>
              <a:ext uri="{28A0092B-C50C-407E-A947-70E740481C1C}">
                <a14:useLocalDpi xmlns:a14="http://schemas.microsoft.com/office/drawing/2010/main" val="0"/>
              </a:ext>
            </a:extLst>
          </a:blip>
          <a:srcRect l="55031" t="1701" r="3365" b="4850"/>
          <a:stretch/>
        </p:blipFill>
        <p:spPr>
          <a:xfrm>
            <a:off x="7019534" y="1119074"/>
            <a:ext cx="1872946" cy="5190246"/>
          </a:xfrm>
          <a:prstGeom prst="rect">
            <a:avLst/>
          </a:prstGeom>
        </p:spPr>
      </p:pic>
      <p:sp>
        <p:nvSpPr>
          <p:cNvPr id="10" name="TextBox 9">
            <a:hlinkClick r:id="rId4" action="ppaction://hlinksldjump"/>
          </p:cNvPr>
          <p:cNvSpPr txBox="1"/>
          <p:nvPr/>
        </p:nvSpPr>
        <p:spPr>
          <a:xfrm>
            <a:off x="8388424" y="3501008"/>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9056328"/>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4.5 – DNA</a:t>
            </a:r>
            <a:endParaRPr lang="en-US"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47</a:t>
            </a:r>
            <a:endParaRPr lang="en-GB" sz="1050" b="1" dirty="0">
              <a:latin typeface="Arial" panose="020B0604020202020204" pitchFamily="34" charset="0"/>
              <a:cs typeface="Arial" panose="020B0604020202020204" pitchFamily="34" charset="0"/>
            </a:endParaRPr>
          </a:p>
        </p:txBody>
      </p:sp>
      <p:sp>
        <p:nvSpPr>
          <p:cNvPr id="2" name="Rectangle 1"/>
          <p:cNvSpPr/>
          <p:nvPr/>
        </p:nvSpPr>
        <p:spPr>
          <a:xfrm>
            <a:off x="179512" y="1119074"/>
            <a:ext cx="5112568" cy="5589222"/>
          </a:xfrm>
          <a:prstGeom prst="rect">
            <a:avLst/>
          </a:prstGeom>
        </p:spPr>
        <p:txBody>
          <a:bodyPr wrap="square">
            <a:spAutoFit/>
          </a:bodyPr>
          <a:lstStyle/>
          <a:p>
            <a:pPr marL="276225" indent="-276225">
              <a:buClr>
                <a:srgbClr val="0070C0"/>
              </a:buClr>
              <a:buSzPct val="80000"/>
            </a:pPr>
            <a:r>
              <a:rPr lang="en-US" sz="1880" b="1" dirty="0" smtClean="0">
                <a:solidFill>
                  <a:srgbClr val="C00000"/>
                </a:solidFill>
              </a:rPr>
              <a:t>Testing </a:t>
            </a:r>
            <a:r>
              <a:rPr lang="en-US" sz="1880" b="1" dirty="0">
                <a:solidFill>
                  <a:srgbClr val="C00000"/>
                </a:solidFill>
              </a:rPr>
              <a:t>for proteins</a:t>
            </a:r>
          </a:p>
          <a:p>
            <a:pPr marL="276225" indent="-276225">
              <a:buClr>
                <a:srgbClr val="0070C0"/>
              </a:buClr>
              <a:buSzPct val="80000"/>
              <a:buFont typeface="Wingdings 3" panose="05040102010807070707" pitchFamily="18" charset="2"/>
              <a:buChar char=""/>
            </a:pPr>
            <a:r>
              <a:rPr lang="en-US" sz="1880" dirty="0" smtClean="0"/>
              <a:t>There </a:t>
            </a:r>
            <a:r>
              <a:rPr lang="en-US" sz="1880" dirty="0"/>
              <a:t>are four kinds of bases, known by the letters A, C, G and T. If you look carefully at Figure </a:t>
            </a:r>
            <a:r>
              <a:rPr lang="en-US" sz="1880" b="1" dirty="0"/>
              <a:t>4.14</a:t>
            </a:r>
            <a:r>
              <a:rPr lang="en-US" sz="1880" dirty="0"/>
              <a:t>, you will see that T and A always link up with each other, and also C and G. The bases always pair up in this way.</a:t>
            </a:r>
          </a:p>
          <a:p>
            <a:pPr marL="276225" indent="-276225">
              <a:buClr>
                <a:srgbClr val="0070C0"/>
              </a:buClr>
              <a:buSzPct val="80000"/>
              <a:buFont typeface="Wingdings 3" panose="05040102010807070707" pitchFamily="18" charset="2"/>
              <a:buChar char=""/>
            </a:pPr>
            <a:r>
              <a:rPr lang="en-US" sz="1880" dirty="0"/>
              <a:t>The sequence of the bases in our DNA provides a code that is used to determine the kinds of proteins that are made in our cells. </a:t>
            </a:r>
            <a:endParaRPr lang="en-US" sz="1880" dirty="0" smtClean="0"/>
          </a:p>
          <a:p>
            <a:pPr marL="276225" indent="-276225">
              <a:buClr>
                <a:srgbClr val="0070C0"/>
              </a:buClr>
              <a:buSzPct val="80000"/>
              <a:buFont typeface="Wingdings 3" panose="05040102010807070707" pitchFamily="18" charset="2"/>
              <a:buChar char=""/>
            </a:pPr>
            <a:r>
              <a:rPr lang="en-US" sz="1880" dirty="0" smtClean="0"/>
              <a:t>This</a:t>
            </a:r>
            <a:r>
              <a:rPr lang="en-US" sz="1880" dirty="0"/>
              <a:t>, in turn, determines how our cells, tissues and organs develop. The sequence determines that you are a human and not a tree, as well as many of your personal characteristics such as your hair colour and your blood group. </a:t>
            </a:r>
            <a:endParaRPr lang="en-US" sz="1880" dirty="0" smtClean="0"/>
          </a:p>
          <a:p>
            <a:pPr marL="276225" indent="-276225">
              <a:buClr>
                <a:srgbClr val="0070C0"/>
              </a:buClr>
              <a:buSzPct val="80000"/>
              <a:buFont typeface="Wingdings 3" panose="05040102010807070707" pitchFamily="18" charset="2"/>
              <a:buChar char=""/>
            </a:pPr>
            <a:r>
              <a:rPr lang="en-US" sz="1880" dirty="0" smtClean="0"/>
              <a:t>In </a:t>
            </a:r>
            <a:r>
              <a:rPr lang="en-US" sz="1880" dirty="0"/>
              <a:t>Chapter 18, you </a:t>
            </a:r>
            <a:r>
              <a:rPr lang="en-US" sz="1880" dirty="0" smtClean="0"/>
              <a:t>will </a:t>
            </a:r>
            <a:r>
              <a:rPr lang="en-US" sz="1880" dirty="0"/>
              <a:t>find out more about how DNA does this.</a:t>
            </a:r>
          </a:p>
        </p:txBody>
      </p:sp>
      <p:pic>
        <p:nvPicPr>
          <p:cNvPr id="5" name="Picture 4"/>
          <p:cNvPicPr>
            <a:picLocks noChangeAspect="1"/>
          </p:cNvPicPr>
          <p:nvPr/>
        </p:nvPicPr>
        <p:blipFill rotWithShape="1">
          <a:blip r:embed="rId3" cstate="print">
            <a:lum bright="-32000" contrast="54000"/>
            <a:extLst>
              <a:ext uri="{28A0092B-C50C-407E-A947-70E740481C1C}">
                <a14:useLocalDpi xmlns:a14="http://schemas.microsoft.com/office/drawing/2010/main" val="0"/>
              </a:ext>
            </a:extLst>
          </a:blip>
          <a:srcRect l="3365" t="6951" r="55182" b="8000"/>
          <a:stretch/>
        </p:blipFill>
        <p:spPr>
          <a:xfrm>
            <a:off x="5316996" y="1119073"/>
            <a:ext cx="1847292" cy="5190247"/>
          </a:xfrm>
          <a:prstGeom prst="rect">
            <a:avLst/>
          </a:prstGeom>
        </p:spPr>
      </p:pic>
      <p:sp>
        <p:nvSpPr>
          <p:cNvPr id="6" name="Rectangle 5"/>
          <p:cNvSpPr/>
          <p:nvPr/>
        </p:nvSpPr>
        <p:spPr>
          <a:xfrm>
            <a:off x="4572000" y="6309320"/>
            <a:ext cx="4320480" cy="349702"/>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4.14 – </a:t>
            </a:r>
            <a:r>
              <a:rPr lang="en-US" dirty="0" smtClean="0"/>
              <a:t>Part of a DNA molecule</a:t>
            </a:r>
            <a:endParaRPr lang="en-GB" dirty="0"/>
          </a:p>
        </p:txBody>
      </p:sp>
      <p:pic>
        <p:nvPicPr>
          <p:cNvPr id="7" name="Picture 6"/>
          <p:cNvPicPr>
            <a:picLocks noChangeAspect="1"/>
          </p:cNvPicPr>
          <p:nvPr/>
        </p:nvPicPr>
        <p:blipFill rotWithShape="1">
          <a:blip r:embed="rId3" cstate="print">
            <a:lum bright="-32000" contrast="54000"/>
            <a:extLst>
              <a:ext uri="{28A0092B-C50C-407E-A947-70E740481C1C}">
                <a14:useLocalDpi xmlns:a14="http://schemas.microsoft.com/office/drawing/2010/main" val="0"/>
              </a:ext>
            </a:extLst>
          </a:blip>
          <a:srcRect l="55031" t="1701" r="3365" b="4850"/>
          <a:stretch/>
        </p:blipFill>
        <p:spPr>
          <a:xfrm>
            <a:off x="7205120" y="1119074"/>
            <a:ext cx="1687360" cy="5190246"/>
          </a:xfrm>
          <a:prstGeom prst="rect">
            <a:avLst/>
          </a:prstGeom>
        </p:spPr>
      </p:pic>
      <p:sp>
        <p:nvSpPr>
          <p:cNvPr id="8" name="TextBox 7">
            <a:hlinkClick r:id="rId4" action="ppaction://hlinksldjump"/>
          </p:cNvPr>
          <p:cNvSpPr txBox="1"/>
          <p:nvPr/>
        </p:nvSpPr>
        <p:spPr>
          <a:xfrm>
            <a:off x="8388424" y="3501008"/>
            <a:ext cx="454490" cy="707886"/>
          </a:xfrm>
          <a:prstGeom prst="rect">
            <a:avLst/>
          </a:prstGeom>
          <a:noFill/>
        </p:spPr>
        <p:txBody>
          <a:bodyPr wrap="square" rtlCol="0">
            <a:spAutoFit/>
          </a:bodyPr>
          <a:lstStyle/>
          <a:p>
            <a:r>
              <a:rPr lang="en-GB" sz="40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453019141"/>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4 – The Chemicals of Life</a:t>
            </a:r>
            <a:endParaRPr lang="en-US" dirty="0"/>
          </a:p>
        </p:txBody>
      </p:sp>
      <p:sp>
        <p:nvSpPr>
          <p:cNvPr id="4" name="Round Same Side Corner Rectangle 3">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47</a:t>
            </a:r>
            <a:endParaRPr lang="en-GB" sz="1050" b="1" dirty="0">
              <a:latin typeface="Arial" panose="020B0604020202020204" pitchFamily="34" charset="0"/>
              <a:cs typeface="Arial" panose="020B0604020202020204" pitchFamily="34" charset="0"/>
            </a:endParaRPr>
          </a:p>
        </p:txBody>
      </p:sp>
      <p:grpSp>
        <p:nvGrpSpPr>
          <p:cNvPr id="8" name="Group 7"/>
          <p:cNvGrpSpPr/>
          <p:nvPr/>
        </p:nvGrpSpPr>
        <p:grpSpPr>
          <a:xfrm>
            <a:off x="179513" y="1124744"/>
            <a:ext cx="8712967" cy="5544616"/>
            <a:chOff x="179512" y="6669360"/>
            <a:chExt cx="8712967" cy="5544616"/>
          </a:xfrm>
        </p:grpSpPr>
        <p:sp>
          <p:nvSpPr>
            <p:cNvPr id="9" name="Rectangle 8"/>
            <p:cNvSpPr/>
            <p:nvPr/>
          </p:nvSpPr>
          <p:spPr>
            <a:xfrm>
              <a:off x="179512" y="7111797"/>
              <a:ext cx="8712967" cy="5102179"/>
            </a:xfrm>
            <a:prstGeom prst="rect">
              <a:avLst/>
            </a:prstGeom>
            <a:solidFill>
              <a:schemeClr val="accent6">
                <a:lumMod val="20000"/>
                <a:lumOff val="80000"/>
              </a:schemeClr>
            </a:solidFill>
          </p:spPr>
          <p:txBody>
            <a:bodyPr wrap="square">
              <a:spAutoFit/>
            </a:bodyPr>
            <a:lstStyle/>
            <a:p>
              <a:pPr>
                <a:buClr>
                  <a:srgbClr val="C00000"/>
                </a:buClr>
                <a:buSzPct val="80000"/>
              </a:pPr>
              <a:r>
                <a:rPr lang="en-US" sz="2100" b="1" dirty="0" smtClean="0">
                  <a:latin typeface="Arial" panose="020B0604020202020204" pitchFamily="34" charset="0"/>
                  <a:cs typeface="Arial" panose="020B0604020202020204" pitchFamily="34" charset="0"/>
                </a:rPr>
                <a:t/>
              </a:r>
              <a:br>
                <a:rPr lang="en-US" sz="2100" b="1" dirty="0" smtClean="0">
                  <a:latin typeface="Arial" panose="020B0604020202020204" pitchFamily="34" charset="0"/>
                  <a:cs typeface="Arial" panose="020B0604020202020204" pitchFamily="34" charset="0"/>
                </a:rPr>
              </a:br>
              <a:r>
                <a:rPr lang="en-US" sz="2680" b="1" dirty="0" smtClean="0">
                  <a:latin typeface="Arial" panose="020B0604020202020204" pitchFamily="34" charset="0"/>
                  <a:cs typeface="Arial" panose="020B0604020202020204" pitchFamily="34" charset="0"/>
                </a:rPr>
                <a:t>You </a:t>
              </a:r>
              <a:r>
                <a:rPr lang="en-US" sz="2680" b="1" dirty="0">
                  <a:latin typeface="Arial" panose="020B0604020202020204" pitchFamily="34" charset="0"/>
                  <a:cs typeface="Arial" panose="020B0604020202020204" pitchFamily="34" charset="0"/>
                </a:rPr>
                <a:t>should know:</a:t>
              </a:r>
            </a:p>
            <a:p>
              <a:pPr marL="534988" indent="-534988">
                <a:buClr>
                  <a:srgbClr val="C00000"/>
                </a:buClr>
                <a:buSzPct val="80000"/>
                <a:buFont typeface="Wingdings" panose="05000000000000000000" pitchFamily="2" charset="2"/>
                <a:buChar char="v"/>
              </a:pPr>
              <a:r>
                <a:rPr lang="en-US" sz="2680" dirty="0">
                  <a:latin typeface="Arial" panose="020B0604020202020204" pitchFamily="34" charset="0"/>
                  <a:cs typeface="Arial" panose="020B0604020202020204" pitchFamily="34" charset="0"/>
                </a:rPr>
                <a:t>the functions of water in living organisms</a:t>
              </a:r>
            </a:p>
            <a:p>
              <a:pPr marL="534988" indent="-534988">
                <a:buClr>
                  <a:srgbClr val="C00000"/>
                </a:buClr>
                <a:buSzPct val="80000"/>
                <a:buFont typeface="Wingdings" panose="05000000000000000000" pitchFamily="2" charset="2"/>
                <a:buChar char="v"/>
              </a:pPr>
              <a:r>
                <a:rPr lang="en-US" sz="2680" dirty="0" smtClean="0">
                  <a:latin typeface="Arial" panose="020B0604020202020204" pitchFamily="34" charset="0"/>
                  <a:cs typeface="Arial" panose="020B0604020202020204" pitchFamily="34" charset="0"/>
                </a:rPr>
                <a:t>the </a:t>
              </a:r>
              <a:r>
                <a:rPr lang="en-US" sz="2680" dirty="0">
                  <a:latin typeface="Arial" panose="020B0604020202020204" pitchFamily="34" charset="0"/>
                  <a:cs typeface="Arial" panose="020B0604020202020204" pitchFamily="34" charset="0"/>
                </a:rPr>
                <a:t>structure and uses of carbohydrates, and the Benedict’s test and iodine test to identify them</a:t>
              </a:r>
            </a:p>
            <a:p>
              <a:pPr marL="534988" indent="-534988">
                <a:buClr>
                  <a:srgbClr val="C00000"/>
                </a:buClr>
                <a:buSzPct val="80000"/>
                <a:buFont typeface="Wingdings" panose="05000000000000000000" pitchFamily="2" charset="2"/>
                <a:buChar char="v"/>
              </a:pPr>
              <a:r>
                <a:rPr lang="en-US" sz="2680" dirty="0" smtClean="0">
                  <a:latin typeface="Arial" panose="020B0604020202020204" pitchFamily="34" charset="0"/>
                  <a:cs typeface="Arial" panose="020B0604020202020204" pitchFamily="34" charset="0"/>
                </a:rPr>
                <a:t>the </a:t>
              </a:r>
              <a:r>
                <a:rPr lang="en-US" sz="2680" dirty="0">
                  <a:latin typeface="Arial" panose="020B0604020202020204" pitchFamily="34" charset="0"/>
                  <a:cs typeface="Arial" panose="020B0604020202020204" pitchFamily="34" charset="0"/>
                </a:rPr>
                <a:t>structure and uses of fats, and the ethanol emulsion test</a:t>
              </a:r>
            </a:p>
            <a:p>
              <a:pPr marL="534988" indent="-534988">
                <a:buClr>
                  <a:srgbClr val="C00000"/>
                </a:buClr>
                <a:buSzPct val="80000"/>
                <a:buFont typeface="Wingdings" panose="05000000000000000000" pitchFamily="2" charset="2"/>
                <a:buChar char="v"/>
              </a:pPr>
              <a:r>
                <a:rPr lang="en-US" sz="2680" dirty="0" smtClean="0">
                  <a:latin typeface="Arial" panose="020B0604020202020204" pitchFamily="34" charset="0"/>
                  <a:cs typeface="Arial" panose="020B0604020202020204" pitchFamily="34" charset="0"/>
                </a:rPr>
                <a:t>the </a:t>
              </a:r>
              <a:r>
                <a:rPr lang="en-US" sz="2680" dirty="0">
                  <a:latin typeface="Arial" panose="020B0604020202020204" pitchFamily="34" charset="0"/>
                  <a:cs typeface="Arial" panose="020B0604020202020204" pitchFamily="34" charset="0"/>
                </a:rPr>
                <a:t>structure and uses of proteins, and the biuret test</a:t>
              </a:r>
            </a:p>
            <a:p>
              <a:pPr marL="534988" indent="-534988">
                <a:buClr>
                  <a:srgbClr val="C00000"/>
                </a:buClr>
                <a:buSzPct val="80000"/>
                <a:buFont typeface="Wingdings" panose="05000000000000000000" pitchFamily="2" charset="2"/>
                <a:buChar char="v"/>
              </a:pPr>
              <a:r>
                <a:rPr lang="en-US" sz="2680" dirty="0" smtClean="0">
                  <a:latin typeface="Arial" panose="020B0604020202020204" pitchFamily="34" charset="0"/>
                  <a:cs typeface="Arial" panose="020B0604020202020204" pitchFamily="34" charset="0"/>
                </a:rPr>
                <a:t>the </a:t>
              </a:r>
              <a:r>
                <a:rPr lang="en-US" sz="2680" dirty="0">
                  <a:latin typeface="Arial" panose="020B0604020202020204" pitchFamily="34" charset="0"/>
                  <a:cs typeface="Arial" panose="020B0604020202020204" pitchFamily="34" charset="0"/>
                </a:rPr>
                <a:t>relationship between the amino acid sequence, structure and function of a protein</a:t>
              </a:r>
            </a:p>
            <a:p>
              <a:pPr marL="534988" indent="-534988">
                <a:buClr>
                  <a:srgbClr val="C00000"/>
                </a:buClr>
                <a:buSzPct val="80000"/>
                <a:buFont typeface="Wingdings" panose="05000000000000000000" pitchFamily="2" charset="2"/>
                <a:buChar char="v"/>
              </a:pPr>
              <a:r>
                <a:rPr lang="en-US" sz="2680" dirty="0" smtClean="0">
                  <a:latin typeface="Arial" panose="020B0604020202020204" pitchFamily="34" charset="0"/>
                  <a:cs typeface="Arial" panose="020B0604020202020204" pitchFamily="34" charset="0"/>
                </a:rPr>
                <a:t>the </a:t>
              </a:r>
              <a:r>
                <a:rPr lang="en-US" sz="2680" dirty="0">
                  <a:latin typeface="Arial" panose="020B0604020202020204" pitchFamily="34" charset="0"/>
                  <a:cs typeface="Arial" panose="020B0604020202020204" pitchFamily="34" charset="0"/>
                </a:rPr>
                <a:t>structure of DNA and the importance of its base sequence.</a:t>
              </a:r>
            </a:p>
          </p:txBody>
        </p:sp>
        <p:sp>
          <p:nvSpPr>
            <p:cNvPr id="10"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600" b="1" dirty="0" smtClean="0">
                  <a:solidFill>
                    <a:srgbClr val="C00000"/>
                  </a:solidFill>
                  <a:latin typeface="Arial" panose="020B0604020202020204" pitchFamily="34" charset="0"/>
                  <a:cs typeface="Arial" panose="020B0604020202020204" pitchFamily="34" charset="0"/>
                </a:rPr>
                <a:t>Summary</a:t>
              </a:r>
              <a:endParaRPr lang="en-US" sz="2800" b="1" dirty="0">
                <a:solidFill>
                  <a:srgbClr val="C0000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261380529"/>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4 – End of Chapter Questions</a:t>
            </a:r>
            <a:endParaRPr lang="en-GB" b="1" dirty="0" smtClean="0"/>
          </a:p>
        </p:txBody>
      </p:sp>
      <p:sp>
        <p:nvSpPr>
          <p:cNvPr id="24" name="Rectangle 23"/>
          <p:cNvSpPr/>
          <p:nvPr/>
        </p:nvSpPr>
        <p:spPr>
          <a:xfrm>
            <a:off x="179512" y="1125899"/>
            <a:ext cx="8661386" cy="5472267"/>
          </a:xfrm>
          <a:prstGeom prst="rect">
            <a:avLst/>
          </a:prstGeom>
          <a:solidFill>
            <a:srgbClr val="F5FC9A"/>
          </a:solidFill>
          <a:ln w="57150">
            <a:solidFill>
              <a:srgbClr val="002060"/>
            </a:solidFill>
          </a:ln>
        </p:spPr>
        <p:txBody>
          <a:bodyPr wrap="square">
            <a:spAutoFit/>
          </a:bodyPr>
          <a:lstStyle/>
          <a:p>
            <a:pPr marL="361950" indent="-361950">
              <a:buClr>
                <a:srgbClr val="0070C0"/>
              </a:buClr>
              <a:buFont typeface="+mj-lt"/>
              <a:buAutoNum type="arabicPeriod"/>
              <a:tabLst>
                <a:tab pos="812800" algn="l"/>
                <a:tab pos="4300538" algn="l"/>
              </a:tabLst>
            </a:pPr>
            <a:r>
              <a:rPr lang="en-US" sz="1840" dirty="0" smtClean="0"/>
              <a:t>For </a:t>
            </a:r>
            <a:r>
              <a:rPr lang="en-US" sz="1840" dirty="0"/>
              <a:t>each of these carbohydrates, state: </a:t>
            </a:r>
            <a:r>
              <a:rPr lang="en-US" sz="1840" dirty="0" err="1"/>
              <a:t>i</a:t>
            </a:r>
            <a:r>
              <a:rPr lang="en-US" sz="1840" dirty="0"/>
              <a:t> whether it is a monosaccharide, disaccharide or polysaccharide; ii whether it is found in plants only, animals only or in both plants and animals; iii one </a:t>
            </a:r>
            <a:r>
              <a:rPr lang="en-US" sz="1840" dirty="0" smtClean="0"/>
              <a:t>function.</a:t>
            </a:r>
            <a:endParaRPr lang="en-US" sz="1840" dirty="0"/>
          </a:p>
          <a:p>
            <a:pPr marL="723900" indent="-342900">
              <a:buClr>
                <a:srgbClr val="0070C0"/>
              </a:buClr>
              <a:buFont typeface="+mj-lt"/>
              <a:buAutoNum type="alphaLcPeriod"/>
              <a:tabLst>
                <a:tab pos="812800" algn="l"/>
                <a:tab pos="4300538" algn="l"/>
              </a:tabLst>
            </a:pPr>
            <a:r>
              <a:rPr lang="en-US" sz="1840" dirty="0" smtClean="0"/>
              <a:t>glucose</a:t>
            </a:r>
          </a:p>
          <a:p>
            <a:pPr marL="723900" indent="-342900">
              <a:buClr>
                <a:srgbClr val="0070C0"/>
              </a:buClr>
              <a:buFont typeface="+mj-lt"/>
              <a:buAutoNum type="alphaLcPeriod"/>
              <a:tabLst>
                <a:tab pos="812800" algn="l"/>
                <a:tab pos="4300538" algn="l"/>
              </a:tabLst>
            </a:pPr>
            <a:r>
              <a:rPr lang="en-US" sz="1840" dirty="0" smtClean="0"/>
              <a:t>starch</a:t>
            </a:r>
          </a:p>
          <a:p>
            <a:pPr marL="723900" indent="-342900">
              <a:buClr>
                <a:srgbClr val="0070C0"/>
              </a:buClr>
              <a:buFont typeface="+mj-lt"/>
              <a:buAutoNum type="alphaLcPeriod"/>
              <a:tabLst>
                <a:tab pos="812800" algn="l"/>
                <a:tab pos="4300538" algn="l"/>
              </a:tabLst>
            </a:pPr>
            <a:r>
              <a:rPr lang="en-US" sz="1840" dirty="0" smtClean="0"/>
              <a:t>cellulose </a:t>
            </a:r>
            <a:endParaRPr lang="en-US" sz="1840" dirty="0"/>
          </a:p>
          <a:p>
            <a:pPr marL="723900" indent="-342900">
              <a:buClr>
                <a:srgbClr val="0070C0"/>
              </a:buClr>
              <a:buFont typeface="+mj-lt"/>
              <a:buAutoNum type="alphaLcPeriod"/>
              <a:tabLst>
                <a:tab pos="812800" algn="l"/>
                <a:tab pos="4300538" algn="l"/>
              </a:tabLst>
            </a:pPr>
            <a:r>
              <a:rPr lang="en-US" sz="1840" dirty="0" smtClean="0"/>
              <a:t>glycogen</a:t>
            </a:r>
            <a:endParaRPr lang="en-US" sz="1840" dirty="0"/>
          </a:p>
          <a:p>
            <a:pPr marL="361950" indent="-361950">
              <a:buClr>
                <a:srgbClr val="0070C0"/>
              </a:buClr>
              <a:buFont typeface="+mj-lt"/>
              <a:buAutoNum type="arabicPeriod" startAt="2"/>
              <a:tabLst>
                <a:tab pos="812800" algn="l"/>
                <a:tab pos="4300538" algn="l"/>
              </a:tabLst>
            </a:pPr>
            <a:r>
              <a:rPr lang="en-US" sz="1840" dirty="0" smtClean="0"/>
              <a:t>Name</a:t>
            </a:r>
            <a:r>
              <a:rPr lang="en-US" sz="1840" dirty="0"/>
              <a:t>:</a:t>
            </a:r>
          </a:p>
          <a:p>
            <a:pPr marL="723900" indent="-342900">
              <a:buClr>
                <a:srgbClr val="0070C0"/>
              </a:buClr>
              <a:buFont typeface="+mj-lt"/>
              <a:buAutoNum type="alphaLcPeriod"/>
              <a:tabLst>
                <a:tab pos="812800" algn="l"/>
                <a:tab pos="4300538" algn="l"/>
              </a:tabLst>
            </a:pPr>
            <a:r>
              <a:rPr lang="en-US" sz="1840" dirty="0" smtClean="0"/>
              <a:t>an </a:t>
            </a:r>
            <a:r>
              <a:rPr lang="en-US" sz="1840" dirty="0"/>
              <a:t>element found in proteins but not in carbohydrates or lipids</a:t>
            </a:r>
          </a:p>
          <a:p>
            <a:pPr marL="723900" indent="-342900">
              <a:buClr>
                <a:srgbClr val="0070C0"/>
              </a:buClr>
              <a:buFont typeface="+mj-lt"/>
              <a:buAutoNum type="alphaLcPeriod"/>
              <a:tabLst>
                <a:tab pos="812800" algn="l"/>
                <a:tab pos="4300538" algn="l"/>
              </a:tabLst>
            </a:pPr>
            <a:r>
              <a:rPr lang="en-US" sz="1840" dirty="0" smtClean="0"/>
              <a:t>the </a:t>
            </a:r>
            <a:r>
              <a:rPr lang="en-US" sz="1840" dirty="0"/>
              <a:t>small molecules that are linked together to form a protein molecule</a:t>
            </a:r>
          </a:p>
          <a:p>
            <a:pPr marL="723900" indent="-342900">
              <a:buClr>
                <a:srgbClr val="0070C0"/>
              </a:buClr>
              <a:buFont typeface="+mj-lt"/>
              <a:buAutoNum type="alphaLcPeriod"/>
              <a:tabLst>
                <a:tab pos="812800" algn="l"/>
                <a:tab pos="4300538" algn="l"/>
              </a:tabLst>
            </a:pPr>
            <a:r>
              <a:rPr lang="en-US" sz="1840" dirty="0" smtClean="0"/>
              <a:t>the </a:t>
            </a:r>
            <a:r>
              <a:rPr lang="en-US" sz="1840" dirty="0"/>
              <a:t>reagent used for testing for reducing sugars</a:t>
            </a:r>
          </a:p>
          <a:p>
            <a:pPr marL="723900" indent="-342900">
              <a:buClr>
                <a:srgbClr val="0070C0"/>
              </a:buClr>
              <a:buFont typeface="+mj-lt"/>
              <a:buAutoNum type="alphaLcPeriod"/>
              <a:tabLst>
                <a:tab pos="812800" algn="l"/>
                <a:tab pos="4300538" algn="l"/>
              </a:tabLst>
            </a:pPr>
            <a:r>
              <a:rPr lang="en-US" sz="1840" dirty="0" smtClean="0"/>
              <a:t>the </a:t>
            </a:r>
            <a:r>
              <a:rPr lang="en-US" sz="1840" dirty="0"/>
              <a:t>substance which the emulsion test detects</a:t>
            </a:r>
          </a:p>
          <a:p>
            <a:pPr marL="723900" indent="-342900">
              <a:buClr>
                <a:srgbClr val="0070C0"/>
              </a:buClr>
              <a:buFont typeface="+mj-lt"/>
              <a:buAutoNum type="alphaLcPeriod"/>
              <a:tabLst>
                <a:tab pos="812800" algn="l"/>
                <a:tab pos="4300538" algn="l"/>
              </a:tabLst>
            </a:pPr>
            <a:r>
              <a:rPr lang="en-US" sz="1840" dirty="0" smtClean="0"/>
              <a:t>the </a:t>
            </a:r>
            <a:r>
              <a:rPr lang="en-US" sz="1840" dirty="0"/>
              <a:t>form in which carbohydrate is transported in a plant</a:t>
            </a:r>
          </a:p>
          <a:p>
            <a:pPr marL="723900" indent="-342900">
              <a:buClr>
                <a:srgbClr val="0070C0"/>
              </a:buClr>
              <a:buFont typeface="+mj-lt"/>
              <a:buAutoNum type="alphaLcPeriod"/>
              <a:tabLst>
                <a:tab pos="812800" algn="l"/>
                <a:tab pos="4300538" algn="l"/>
              </a:tabLst>
            </a:pPr>
            <a:r>
              <a:rPr lang="en-US" sz="1840" dirty="0" smtClean="0"/>
              <a:t>the </a:t>
            </a:r>
            <a:r>
              <a:rPr lang="en-US" sz="1840" dirty="0"/>
              <a:t>term that describes all the chemical reactions taking place in an organism.</a:t>
            </a:r>
          </a:p>
          <a:p>
            <a:pPr marL="361950" indent="-361950">
              <a:buClr>
                <a:srgbClr val="0070C0"/>
              </a:buClr>
              <a:buFont typeface="+mj-lt"/>
              <a:buAutoNum type="arabicPeriod" startAt="3"/>
              <a:tabLst>
                <a:tab pos="812800" algn="l"/>
                <a:tab pos="4300538" algn="l"/>
              </a:tabLst>
            </a:pPr>
            <a:r>
              <a:rPr lang="en-US" sz="1840" dirty="0" smtClean="0"/>
              <a:t>Imagine </a:t>
            </a:r>
            <a:r>
              <a:rPr lang="en-US" sz="1840" dirty="0"/>
              <a:t>that you have been given two </a:t>
            </a:r>
            <a:r>
              <a:rPr lang="en-US" sz="1840" dirty="0" err="1"/>
              <a:t>colourless</a:t>
            </a:r>
            <a:r>
              <a:rPr lang="en-US" sz="1840" dirty="0"/>
              <a:t> </a:t>
            </a:r>
            <a:r>
              <a:rPr lang="en-US" sz="1840" dirty="0" smtClean="0"/>
              <a:t>solutions.</a:t>
            </a:r>
            <a:br>
              <a:rPr lang="en-US" sz="1840" dirty="0" smtClean="0"/>
            </a:br>
            <a:r>
              <a:rPr lang="en-US" sz="1840" dirty="0" smtClean="0"/>
              <a:t>Describe </a:t>
            </a:r>
            <a:r>
              <a:rPr lang="en-US" sz="1840" dirty="0"/>
              <a:t>how you could find out which of them contains the greater concentration of reducing sugar. You will need to think carefully about all the different variables that you would need to keep constant.</a:t>
            </a:r>
          </a:p>
        </p:txBody>
      </p:sp>
      <p:sp>
        <p:nvSpPr>
          <p:cNvPr id="26" name="TextBox 25">
            <a:hlinkClick r:id="rId3" action="ppaction://hlinkfile"/>
          </p:cNvPr>
          <p:cNvSpPr txBox="1"/>
          <p:nvPr/>
        </p:nvSpPr>
        <p:spPr>
          <a:xfrm>
            <a:off x="8187092" y="3830661"/>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48</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3138456"/>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4 – End of Chapter Questions</a:t>
            </a:r>
            <a:endParaRPr lang="en-GB" b="1" dirty="0" smtClean="0"/>
          </a:p>
        </p:txBody>
      </p:sp>
      <p:sp>
        <p:nvSpPr>
          <p:cNvPr id="24" name="Rectangle 23"/>
          <p:cNvSpPr/>
          <p:nvPr/>
        </p:nvSpPr>
        <p:spPr>
          <a:xfrm>
            <a:off x="179512" y="1125899"/>
            <a:ext cx="8661386" cy="5472267"/>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startAt="4"/>
              <a:tabLst>
                <a:tab pos="812800" algn="l"/>
                <a:tab pos="4300538" algn="l"/>
                <a:tab pos="8435975" algn="r"/>
              </a:tabLst>
            </a:pPr>
            <a:r>
              <a:rPr lang="en-US" sz="1840" dirty="0" smtClean="0"/>
              <a:t>Copy </a:t>
            </a:r>
            <a:r>
              <a:rPr lang="en-US" sz="1840" dirty="0"/>
              <a:t>and complete the table below. Do not write anything in the box that is shaded grey</a:t>
            </a:r>
            <a:r>
              <a:rPr lang="en-US" sz="1840" dirty="0" smtClean="0"/>
              <a:t>.		[5]</a:t>
            </a:r>
            <a:br>
              <a:rPr lang="en-US" sz="1840" dirty="0" smtClean="0"/>
            </a:br>
            <a:r>
              <a:rPr lang="en-US" sz="1840" dirty="0" smtClean="0"/>
              <a:t/>
            </a:r>
            <a:br>
              <a:rPr lang="en-US" sz="1840" dirty="0" smtClean="0"/>
            </a:br>
            <a:r>
              <a:rPr lang="en-US" sz="1840" dirty="0" smtClean="0"/>
              <a:t/>
            </a:r>
            <a:br>
              <a:rPr lang="en-US" sz="1840" dirty="0" smtClean="0"/>
            </a:br>
            <a:r>
              <a:rPr lang="en-US" sz="1840" dirty="0" smtClean="0"/>
              <a:t/>
            </a:r>
            <a:br>
              <a:rPr lang="en-US" sz="1840" dirty="0" smtClean="0"/>
            </a:br>
            <a:r>
              <a:rPr lang="en-US" sz="1840" dirty="0" smtClean="0"/>
              <a:t/>
            </a:r>
            <a:br>
              <a:rPr lang="en-US" sz="1840" dirty="0" smtClean="0"/>
            </a:br>
            <a:r>
              <a:rPr lang="en-US" sz="1840" dirty="0" smtClean="0"/>
              <a:t/>
            </a:r>
            <a:br>
              <a:rPr lang="en-US" sz="1840" dirty="0" smtClean="0"/>
            </a:br>
            <a:r>
              <a:rPr lang="en-US" sz="1840" dirty="0" smtClean="0"/>
              <a:t/>
            </a:r>
            <a:br>
              <a:rPr lang="en-US" sz="1840" dirty="0" smtClean="0"/>
            </a:br>
            <a:r>
              <a:rPr lang="en-US" sz="1840" dirty="0" smtClean="0"/>
              <a:t/>
            </a:r>
            <a:br>
              <a:rPr lang="en-US" sz="1840" dirty="0" smtClean="0"/>
            </a:br>
            <a:r>
              <a:rPr lang="en-US" sz="1840" dirty="0" smtClean="0"/>
              <a:t/>
            </a:r>
            <a:br>
              <a:rPr lang="en-US" sz="1840" dirty="0" smtClean="0"/>
            </a:br>
            <a:endParaRPr lang="en-US" sz="1840" dirty="0" smtClean="0"/>
          </a:p>
          <a:p>
            <a:pPr marL="361950" indent="-361950">
              <a:buClr>
                <a:srgbClr val="0070C0"/>
              </a:buClr>
              <a:buFont typeface="+mj-lt"/>
              <a:buAutoNum type="arabicPeriod" startAt="4"/>
              <a:tabLst>
                <a:tab pos="812800" algn="l"/>
                <a:tab pos="4300538" algn="l"/>
                <a:tab pos="8435975" algn="r"/>
              </a:tabLst>
            </a:pPr>
            <a:r>
              <a:rPr lang="en-US" sz="1840" dirty="0" smtClean="0"/>
              <a:t>A </a:t>
            </a:r>
            <a:r>
              <a:rPr lang="en-US" sz="1840" dirty="0"/>
              <a:t>sample of DNA was tested to find out which bases were </a:t>
            </a:r>
            <a:r>
              <a:rPr lang="en-US" sz="1840" dirty="0" smtClean="0"/>
              <a:t>present. It </a:t>
            </a:r>
            <a:r>
              <a:rPr lang="en-US" sz="1840" dirty="0"/>
              <a:t>was found that 30% of the bases in the DNA were T.</a:t>
            </a:r>
          </a:p>
          <a:p>
            <a:pPr marL="896938" indent="-457200">
              <a:buClr>
                <a:srgbClr val="0070C0"/>
              </a:buClr>
              <a:buFont typeface="+mj-lt"/>
              <a:buAutoNum type="alphaLcPeriod"/>
              <a:tabLst>
                <a:tab pos="812800" algn="l"/>
                <a:tab pos="4300538" algn="l"/>
                <a:tab pos="8435975" algn="r"/>
              </a:tabLst>
            </a:pPr>
            <a:r>
              <a:rPr lang="en-US" sz="1840" dirty="0" smtClean="0"/>
              <a:t>What </a:t>
            </a:r>
            <a:r>
              <a:rPr lang="en-US" sz="1840" dirty="0"/>
              <a:t>percentage of the bases in the DNA would you expect to be A? Explain your answer. </a:t>
            </a:r>
            <a:r>
              <a:rPr lang="en-US" sz="1840" dirty="0" smtClean="0"/>
              <a:t>		[</a:t>
            </a:r>
            <a:r>
              <a:rPr lang="en-US" sz="1840" dirty="0"/>
              <a:t>2]</a:t>
            </a:r>
          </a:p>
          <a:p>
            <a:pPr marL="896938" indent="-457200">
              <a:buClr>
                <a:srgbClr val="0070C0"/>
              </a:buClr>
              <a:buFont typeface="+mj-lt"/>
              <a:buAutoNum type="alphaLcPeriod"/>
              <a:tabLst>
                <a:tab pos="812800" algn="l"/>
                <a:tab pos="4300538" algn="l"/>
                <a:tab pos="8435975" algn="r"/>
              </a:tabLst>
            </a:pPr>
            <a:r>
              <a:rPr lang="en-US" sz="1840" dirty="0" smtClean="0"/>
              <a:t>What </a:t>
            </a:r>
            <a:r>
              <a:rPr lang="en-US" sz="1840" dirty="0"/>
              <a:t>percentage of the bases in the DNA would you expect to be C? Explain your answer. </a:t>
            </a:r>
            <a:r>
              <a:rPr lang="en-US" sz="1840" dirty="0" smtClean="0"/>
              <a:t>		[</a:t>
            </a:r>
            <a:r>
              <a:rPr lang="en-US" sz="1840" dirty="0"/>
              <a:t>2]</a:t>
            </a:r>
          </a:p>
          <a:p>
            <a:pPr marL="896938" indent="-457200">
              <a:buClr>
                <a:srgbClr val="0070C0"/>
              </a:buClr>
              <a:buFont typeface="+mj-lt"/>
              <a:buAutoNum type="alphaLcPeriod"/>
              <a:tabLst>
                <a:tab pos="812800" algn="l"/>
                <a:tab pos="4300538" algn="l"/>
                <a:tab pos="8435975" algn="r"/>
              </a:tabLst>
            </a:pPr>
            <a:r>
              <a:rPr lang="en-US" sz="1840" dirty="0" smtClean="0"/>
              <a:t>Explain </a:t>
            </a:r>
            <a:r>
              <a:rPr lang="en-US" sz="1840" dirty="0"/>
              <a:t>why two organisms that have different sequences of bases in their DNA may </a:t>
            </a:r>
            <a:r>
              <a:rPr lang="en-US" sz="1840" dirty="0" smtClean="0"/>
              <a:t>look different </a:t>
            </a:r>
            <a:r>
              <a:rPr lang="en-US" sz="1840" dirty="0"/>
              <a:t>from each other. </a:t>
            </a:r>
            <a:r>
              <a:rPr lang="en-US" sz="1840" dirty="0" smtClean="0"/>
              <a:t>	[</a:t>
            </a:r>
            <a:r>
              <a:rPr lang="en-US" sz="1840" dirty="0"/>
              <a:t>2]</a:t>
            </a: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6995356" y="692696"/>
            <a:ext cx="672988"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48</a:t>
            </a:r>
            <a:endParaRPr lang="en-GB" sz="105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212262896"/>
              </p:ext>
            </p:extLst>
          </p:nvPr>
        </p:nvGraphicFramePr>
        <p:xfrm>
          <a:off x="323113" y="1772816"/>
          <a:ext cx="8352930" cy="2463800"/>
        </p:xfrm>
        <a:graphic>
          <a:graphicData uri="http://schemas.openxmlformats.org/drawingml/2006/table">
            <a:tbl>
              <a:tblPr firstRow="1" bandRow="1">
                <a:tableStyleId>{5C22544A-7EE6-4342-B048-85BDC9FD1C3A}</a:tableStyleId>
              </a:tblPr>
              <a:tblGrid>
                <a:gridCol w="1670586"/>
                <a:gridCol w="1857806"/>
                <a:gridCol w="1483366"/>
                <a:gridCol w="1670586"/>
                <a:gridCol w="1670586"/>
              </a:tblGrid>
              <a:tr h="370840">
                <a:tc>
                  <a:txBody>
                    <a:bodyPr/>
                    <a:lstStyle/>
                    <a:p>
                      <a:r>
                        <a:rPr lang="en-IE" sz="1700" dirty="0" smtClean="0">
                          <a:solidFill>
                            <a:schemeClr val="tx1"/>
                          </a:solidFill>
                          <a:latin typeface="Arial" panose="020B0604020202020204" pitchFamily="34" charset="0"/>
                          <a:cs typeface="Arial" panose="020B0604020202020204" pitchFamily="34" charset="0"/>
                        </a:rPr>
                        <a:t>Substance</a:t>
                      </a:r>
                      <a:endParaRPr lang="en-GB" sz="1700" dirty="0">
                        <a:solidFill>
                          <a:schemeClr val="tx1"/>
                        </a:solidFill>
                        <a:latin typeface="Arial" panose="020B0604020202020204" pitchFamily="34" charset="0"/>
                        <a:cs typeface="Arial" panose="020B0604020202020204" pitchFamily="34" charset="0"/>
                      </a:endParaRPr>
                    </a:p>
                  </a:txBody>
                  <a:tcPr/>
                </a:tc>
                <a:tc>
                  <a:txBody>
                    <a:bodyPr/>
                    <a:lstStyle/>
                    <a:p>
                      <a:r>
                        <a:rPr lang="en-GB" sz="1700" dirty="0" smtClean="0">
                          <a:solidFill>
                            <a:schemeClr val="tx1"/>
                          </a:solidFill>
                          <a:latin typeface="Arial" panose="020B0604020202020204" pitchFamily="34" charset="0"/>
                          <a:cs typeface="Arial" panose="020B0604020202020204" pitchFamily="34" charset="0"/>
                        </a:rPr>
                        <a:t>Carbohydrate, fat or protein?</a:t>
                      </a:r>
                      <a:endParaRPr lang="en-GB" sz="1700" dirty="0">
                        <a:solidFill>
                          <a:schemeClr val="tx1"/>
                        </a:solidFill>
                        <a:latin typeface="Arial" panose="020B0604020202020204" pitchFamily="34" charset="0"/>
                        <a:cs typeface="Arial" panose="020B0604020202020204" pitchFamily="34" charset="0"/>
                      </a:endParaRPr>
                    </a:p>
                  </a:txBody>
                  <a:tcPr/>
                </a:tc>
                <a:tc>
                  <a:txBody>
                    <a:bodyPr/>
                    <a:lstStyle/>
                    <a:p>
                      <a:r>
                        <a:rPr lang="en-GB" sz="1700" dirty="0" smtClean="0">
                          <a:solidFill>
                            <a:schemeClr val="tx1"/>
                          </a:solidFill>
                          <a:latin typeface="Arial" panose="020B0604020202020204" pitchFamily="34" charset="0"/>
                          <a:cs typeface="Arial" panose="020B0604020202020204" pitchFamily="34" charset="0"/>
                        </a:rPr>
                        <a:t>Elements it contains</a:t>
                      </a:r>
                      <a:endParaRPr lang="en-GB" sz="1700" dirty="0">
                        <a:solidFill>
                          <a:schemeClr val="tx1"/>
                        </a:solidFill>
                        <a:latin typeface="Arial" panose="020B0604020202020204" pitchFamily="34" charset="0"/>
                        <a:cs typeface="Arial" panose="020B0604020202020204" pitchFamily="34" charset="0"/>
                      </a:endParaRPr>
                    </a:p>
                  </a:txBody>
                  <a:tcPr/>
                </a:tc>
                <a:tc>
                  <a:txBody>
                    <a:bodyPr/>
                    <a:lstStyle/>
                    <a:p>
                      <a:r>
                        <a:rPr lang="en-US" sz="1700" dirty="0" smtClean="0">
                          <a:solidFill>
                            <a:schemeClr val="tx1"/>
                          </a:solidFill>
                          <a:latin typeface="Arial" panose="020B0604020202020204" pitchFamily="34" charset="0"/>
                          <a:cs typeface="Arial" panose="020B0604020202020204" pitchFamily="34" charset="0"/>
                        </a:rPr>
                        <a:t>How to test for it</a:t>
                      </a:r>
                      <a:endParaRPr lang="en-GB" sz="1700" dirty="0">
                        <a:solidFill>
                          <a:schemeClr val="tx1"/>
                        </a:solidFill>
                        <a:latin typeface="Arial" panose="020B0604020202020204" pitchFamily="34" charset="0"/>
                        <a:cs typeface="Arial" panose="020B0604020202020204" pitchFamily="34" charset="0"/>
                      </a:endParaRPr>
                    </a:p>
                  </a:txBody>
                  <a:tcPr/>
                </a:tc>
                <a:tc>
                  <a:txBody>
                    <a:bodyPr/>
                    <a:lstStyle/>
                    <a:p>
                      <a:r>
                        <a:rPr lang="en-GB" sz="1700" dirty="0" smtClean="0">
                          <a:solidFill>
                            <a:schemeClr val="tx1"/>
                          </a:solidFill>
                          <a:latin typeface="Arial" panose="020B0604020202020204" pitchFamily="34" charset="0"/>
                          <a:cs typeface="Arial" panose="020B0604020202020204" pitchFamily="34" charset="0"/>
                        </a:rPr>
                        <a:t>One function</a:t>
                      </a:r>
                      <a:endParaRPr lang="en-GB" sz="1700" dirty="0">
                        <a:solidFill>
                          <a:schemeClr val="tx1"/>
                        </a:solidFill>
                        <a:latin typeface="Arial" panose="020B0604020202020204" pitchFamily="34" charset="0"/>
                        <a:cs typeface="Arial" panose="020B0604020202020204" pitchFamily="34" charset="0"/>
                      </a:endParaRPr>
                    </a:p>
                  </a:txBody>
                  <a:tcPr/>
                </a:tc>
              </a:tr>
              <a:tr h="370840">
                <a:tc>
                  <a:txBody>
                    <a:bodyPr/>
                    <a:lstStyle/>
                    <a:p>
                      <a:r>
                        <a:rPr lang="en-GB" sz="1700" dirty="0" smtClean="0">
                          <a:latin typeface="Arial" panose="020B0604020202020204" pitchFamily="34" charset="0"/>
                          <a:cs typeface="Arial" panose="020B0604020202020204" pitchFamily="34" charset="0"/>
                        </a:rPr>
                        <a:t>Haemoglobin</a:t>
                      </a:r>
                      <a:endParaRPr lang="en-GB" sz="1700" dirty="0">
                        <a:latin typeface="Arial" panose="020B0604020202020204" pitchFamily="34" charset="0"/>
                        <a:cs typeface="Arial" panose="020B0604020202020204" pitchFamily="34" charset="0"/>
                      </a:endParaRPr>
                    </a:p>
                  </a:txBody>
                  <a:tcPr/>
                </a:tc>
                <a:tc>
                  <a:txBody>
                    <a:bodyPr/>
                    <a:lstStyle/>
                    <a:p>
                      <a:endParaRPr lang="en-GB" sz="1700" dirty="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r>
              <a:tr h="370840">
                <a:tc>
                  <a:txBody>
                    <a:bodyPr/>
                    <a:lstStyle/>
                    <a:p>
                      <a:r>
                        <a:rPr lang="en-IE" sz="1700" dirty="0" smtClean="0">
                          <a:latin typeface="Arial" panose="020B0604020202020204" pitchFamily="34" charset="0"/>
                          <a:cs typeface="Arial" panose="020B0604020202020204" pitchFamily="34" charset="0"/>
                        </a:rPr>
                        <a:t>Glucose</a:t>
                      </a:r>
                      <a:endParaRPr lang="en-GB" sz="1700" dirty="0">
                        <a:latin typeface="Arial" panose="020B0604020202020204" pitchFamily="34" charset="0"/>
                        <a:cs typeface="Arial" panose="020B0604020202020204" pitchFamily="34" charset="0"/>
                      </a:endParaRPr>
                    </a:p>
                  </a:txBody>
                  <a:tcPr/>
                </a:tc>
                <a:tc>
                  <a:txBody>
                    <a:bodyPr/>
                    <a:lstStyle/>
                    <a:p>
                      <a:endParaRPr lang="en-GB" sz="1700" dirty="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c>
                  <a:txBody>
                    <a:bodyPr/>
                    <a:lstStyle/>
                    <a:p>
                      <a:endParaRPr lang="en-GB" sz="1700" dirty="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r>
              <a:tr h="370840">
                <a:tc>
                  <a:txBody>
                    <a:bodyPr/>
                    <a:lstStyle/>
                    <a:p>
                      <a:r>
                        <a:rPr lang="en-IE" sz="1700" dirty="0" smtClean="0">
                          <a:latin typeface="Arial" panose="020B0604020202020204" pitchFamily="34" charset="0"/>
                          <a:cs typeface="Arial" panose="020B0604020202020204" pitchFamily="34" charset="0"/>
                        </a:rPr>
                        <a:t>Cellulose</a:t>
                      </a:r>
                      <a:endParaRPr lang="en-GB" sz="1700" dirty="0">
                        <a:latin typeface="Arial" panose="020B0604020202020204" pitchFamily="34" charset="0"/>
                        <a:cs typeface="Arial" panose="020B0604020202020204" pitchFamily="34" charset="0"/>
                      </a:endParaRPr>
                    </a:p>
                  </a:txBody>
                  <a:tcPr/>
                </a:tc>
                <a:tc>
                  <a:txBody>
                    <a:bodyPr/>
                    <a:lstStyle/>
                    <a:p>
                      <a:endParaRPr lang="en-GB" sz="1700" dirty="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c>
                  <a:txBody>
                    <a:bodyPr/>
                    <a:lstStyle/>
                    <a:p>
                      <a:endParaRPr lang="en-GB" sz="1700" dirty="0">
                        <a:latin typeface="Arial" panose="020B0604020202020204" pitchFamily="34" charset="0"/>
                        <a:cs typeface="Arial" panose="020B0604020202020204" pitchFamily="34" charset="0"/>
                      </a:endParaRPr>
                    </a:p>
                  </a:txBody>
                  <a:tcPr>
                    <a:solidFill>
                      <a:schemeClr val="bg1">
                        <a:lumMod val="75000"/>
                      </a:schemeClr>
                    </a:solidFill>
                  </a:tcPr>
                </a:tc>
                <a:tc>
                  <a:txBody>
                    <a:bodyPr/>
                    <a:lstStyle/>
                    <a:p>
                      <a:endParaRPr lang="en-GB" sz="1700">
                        <a:latin typeface="Arial" panose="020B0604020202020204" pitchFamily="34" charset="0"/>
                        <a:cs typeface="Arial" panose="020B0604020202020204" pitchFamily="34" charset="0"/>
                      </a:endParaRPr>
                    </a:p>
                  </a:txBody>
                  <a:tcPr/>
                </a:tc>
              </a:tr>
              <a:tr h="370840">
                <a:tc>
                  <a:txBody>
                    <a:bodyPr/>
                    <a:lstStyle/>
                    <a:p>
                      <a:r>
                        <a:rPr lang="en-IE" sz="1700" dirty="0" smtClean="0">
                          <a:latin typeface="Arial" panose="020B0604020202020204" pitchFamily="34" charset="0"/>
                          <a:cs typeface="Arial" panose="020B0604020202020204" pitchFamily="34" charset="0"/>
                        </a:rPr>
                        <a:t>Starch</a:t>
                      </a:r>
                      <a:endParaRPr lang="en-GB" sz="1700" dirty="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r>
              <a:tr h="370840">
                <a:tc>
                  <a:txBody>
                    <a:bodyPr/>
                    <a:lstStyle/>
                    <a:p>
                      <a:r>
                        <a:rPr lang="en-IE" sz="1700" dirty="0" smtClean="0">
                          <a:latin typeface="Arial" panose="020B0604020202020204" pitchFamily="34" charset="0"/>
                          <a:cs typeface="Arial" panose="020B0604020202020204" pitchFamily="34" charset="0"/>
                        </a:rPr>
                        <a:t>Enzyme</a:t>
                      </a:r>
                      <a:endParaRPr lang="en-GB" sz="1700" dirty="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c>
                  <a:txBody>
                    <a:bodyPr/>
                    <a:lstStyle/>
                    <a:p>
                      <a:endParaRPr lang="en-GB" sz="1700" dirty="0">
                        <a:latin typeface="Arial" panose="020B0604020202020204" pitchFamily="34" charset="0"/>
                        <a:cs typeface="Arial" panose="020B0604020202020204" pitchFamily="34" charset="0"/>
                      </a:endParaRPr>
                    </a:p>
                  </a:txBody>
                  <a:tcPr/>
                </a:tc>
                <a:tc>
                  <a:txBody>
                    <a:bodyPr/>
                    <a:lstStyle/>
                    <a:p>
                      <a:endParaRPr lang="en-GB" sz="1700" dirty="0">
                        <a:latin typeface="Arial" panose="020B0604020202020204" pitchFamily="34" charset="0"/>
                        <a:cs typeface="Arial" panose="020B0604020202020204" pitchFamily="34" charset="0"/>
                      </a:endParaRPr>
                    </a:p>
                  </a:txBody>
                  <a:tcPr/>
                </a:tc>
              </a:tr>
            </a:tbl>
          </a:graphicData>
        </a:graphic>
      </p:graphicFrame>
      <p:sp>
        <p:nvSpPr>
          <p:cNvPr id="8" name="TextBox 7">
            <a:hlinkClick r:id="rId3" action="ppaction://hlinkfile"/>
          </p:cNvPr>
          <p:cNvSpPr txBox="1"/>
          <p:nvPr/>
        </p:nvSpPr>
        <p:spPr>
          <a:xfrm>
            <a:off x="8259100" y="425418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267505936"/>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300" dirty="0" smtClean="0"/>
              <a:t>4.1 – Workbook Questions - Carbohydrates</a:t>
            </a:r>
            <a:endParaRPr lang="en-GB" sz="33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 name="connsiteX0" fmla="*/ 0 w 4909737"/>
              <a:gd name="connsiteY0" fmla="*/ 0 h 4832092"/>
              <a:gd name="connsiteX1" fmla="*/ 4868847 w 4909737"/>
              <a:gd name="connsiteY1" fmla="*/ 0 h 4832092"/>
              <a:gd name="connsiteX2" fmla="*/ 4649123 w 4909737"/>
              <a:gd name="connsiteY2" fmla="*/ 4784991 h 4832092"/>
              <a:gd name="connsiteX3" fmla="*/ 0 w 4909737"/>
              <a:gd name="connsiteY3" fmla="*/ 4832092 h 4832092"/>
              <a:gd name="connsiteX4" fmla="*/ 0 w 4909737"/>
              <a:gd name="connsiteY4" fmla="*/ 0 h 4832092"/>
              <a:gd name="connsiteX0" fmla="*/ 0 w 4868847"/>
              <a:gd name="connsiteY0" fmla="*/ 0 h 4832092"/>
              <a:gd name="connsiteX1" fmla="*/ 4868847 w 4868847"/>
              <a:gd name="connsiteY1" fmla="*/ 0 h 4832092"/>
              <a:gd name="connsiteX2" fmla="*/ 4649123 w 4868847"/>
              <a:gd name="connsiteY2" fmla="*/ 4784991 h 4832092"/>
              <a:gd name="connsiteX3" fmla="*/ 0 w 4868847"/>
              <a:gd name="connsiteY3" fmla="*/ 4832092 h 4832092"/>
              <a:gd name="connsiteX4" fmla="*/ 0 w 4868847"/>
              <a:gd name="connsiteY4" fmla="*/ 0 h 4832092"/>
              <a:gd name="connsiteX0" fmla="*/ 0 w 4897764"/>
              <a:gd name="connsiteY0" fmla="*/ 0 h 4832092"/>
              <a:gd name="connsiteX1" fmla="*/ 4868847 w 4897764"/>
              <a:gd name="connsiteY1" fmla="*/ 0 h 4832092"/>
              <a:gd name="connsiteX2" fmla="*/ 4716610 w 4897764"/>
              <a:gd name="connsiteY2" fmla="*/ 4799914 h 4832092"/>
              <a:gd name="connsiteX3" fmla="*/ 0 w 4897764"/>
              <a:gd name="connsiteY3" fmla="*/ 4832092 h 4832092"/>
              <a:gd name="connsiteX4" fmla="*/ 0 w 4897764"/>
              <a:gd name="connsiteY4" fmla="*/ 0 h 4832092"/>
              <a:gd name="connsiteX0" fmla="*/ 0 w 4868847"/>
              <a:gd name="connsiteY0" fmla="*/ 0 h 4832092"/>
              <a:gd name="connsiteX1" fmla="*/ 4868847 w 4868847"/>
              <a:gd name="connsiteY1" fmla="*/ 0 h 4832092"/>
              <a:gd name="connsiteX2" fmla="*/ 4716610 w 4868847"/>
              <a:gd name="connsiteY2" fmla="*/ 4799914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79977" y="4394065"/>
                  <a:pt x="4716610" y="4799914"/>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a:buClr>
                <a:srgbClr val="C00000"/>
              </a:buClr>
              <a:tabLst>
                <a:tab pos="809625" algn="l"/>
                <a:tab pos="1073150" algn="l"/>
                <a:tab pos="8435975" algn="r"/>
              </a:tabLst>
            </a:pPr>
            <a:r>
              <a:rPr lang="en-US" sz="1700" dirty="0"/>
              <a:t>A student carried out tests on two foods. This is what she wrote in her notebook.</a:t>
            </a:r>
          </a:p>
          <a:p>
            <a:pPr>
              <a:buClr>
                <a:srgbClr val="C00000"/>
              </a:buClr>
              <a:tabLst>
                <a:tab pos="809625" algn="l"/>
                <a:tab pos="1073150" algn="l"/>
                <a:tab pos="8435975" algn="r"/>
              </a:tabLst>
            </a:pPr>
            <a:r>
              <a:rPr lang="en-US" sz="1700" dirty="0" smtClean="0"/>
              <a:t>	</a:t>
            </a:r>
            <a:r>
              <a:rPr lang="en-US" sz="1700" b="1" dirty="0" smtClean="0">
                <a:solidFill>
                  <a:srgbClr val="C00000"/>
                </a:solidFill>
              </a:rPr>
              <a:t>Starch </a:t>
            </a:r>
            <a:r>
              <a:rPr lang="en-US" sz="1700" b="1" dirty="0">
                <a:solidFill>
                  <a:srgbClr val="C00000"/>
                </a:solidFill>
              </a:rPr>
              <a:t>test - food A went brown, food B went black</a:t>
            </a:r>
          </a:p>
          <a:p>
            <a:pPr>
              <a:buClr>
                <a:srgbClr val="C00000"/>
              </a:buClr>
              <a:tabLst>
                <a:tab pos="809625" algn="l"/>
                <a:tab pos="1073150" algn="l"/>
                <a:tab pos="8435975" algn="r"/>
              </a:tabLst>
            </a:pPr>
            <a:r>
              <a:rPr lang="en-US" sz="1700" b="1" dirty="0" smtClean="0">
                <a:solidFill>
                  <a:srgbClr val="C00000"/>
                </a:solidFill>
              </a:rPr>
              <a:t>	Benedict’s </a:t>
            </a:r>
            <a:r>
              <a:rPr lang="en-US" sz="1700" b="1" dirty="0">
                <a:solidFill>
                  <a:srgbClr val="C00000"/>
                </a:solidFill>
              </a:rPr>
              <a:t>reagent - food A went orange-red, food B went </a:t>
            </a:r>
            <a:r>
              <a:rPr lang="en-US" sz="1700" b="1" dirty="0" smtClean="0">
                <a:solidFill>
                  <a:srgbClr val="C00000"/>
                </a:solidFill>
              </a:rPr>
              <a:t>blue</a:t>
            </a:r>
          </a:p>
          <a:p>
            <a:pPr marL="342900" indent="-342900">
              <a:buClr>
                <a:srgbClr val="C00000"/>
              </a:buClr>
              <a:buFont typeface="+mj-lt"/>
              <a:buAutoNum type="alphaLcPeriod"/>
              <a:tabLst>
                <a:tab pos="809625" algn="l"/>
                <a:tab pos="1073150" algn="l"/>
                <a:tab pos="8435975" algn="r"/>
              </a:tabLst>
            </a:pPr>
            <a:r>
              <a:rPr lang="en-US" sz="1700" dirty="0" smtClean="0"/>
              <a:t>Construct </a:t>
            </a:r>
            <a:r>
              <a:rPr lang="en-US" sz="1700" dirty="0"/>
              <a:t>a results table and complete it to show the students results. Think carefully about the best way of showing what she did, what she was testing for, what results she obtained and what these results </a:t>
            </a:r>
            <a:r>
              <a:rPr lang="en-US" sz="1700" dirty="0" smtClean="0"/>
              <a:t>mean.</a:t>
            </a:r>
          </a:p>
          <a:p>
            <a:pPr marL="342900" indent="-342900">
              <a:buClr>
                <a:srgbClr val="C00000"/>
              </a:buClr>
              <a:buFont typeface="+mj-lt"/>
              <a:buAutoNum type="alphaLcPeriod"/>
              <a:tabLst>
                <a:tab pos="809625" algn="l"/>
                <a:tab pos="1073150" algn="l"/>
                <a:tab pos="8435975" algn="r"/>
              </a:tabLst>
            </a:pPr>
            <a:r>
              <a:rPr lang="en-US" sz="1700" dirty="0"/>
              <a:t>Complete this table about carbohydrates</a:t>
            </a:r>
            <a:r>
              <a:rPr lang="en-US" sz="1700" dirty="0" smtClean="0"/>
              <a:t>.</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dirty="0"/>
          </a:p>
        </p:txBody>
      </p:sp>
      <p:sp>
        <p:nvSpPr>
          <p:cNvPr id="9" name="Round Same Side Corner Rectangle 8">
            <a:hlinkClick r:id="" action="ppaction://noaction"/>
          </p:cNvPr>
          <p:cNvSpPr/>
          <p:nvPr/>
        </p:nvSpPr>
        <p:spPr>
          <a:xfrm>
            <a:off x="7020272"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09185" cy="923330"/>
          </a:xfrm>
          <a:prstGeom prst="rect">
            <a:avLst/>
          </a:prstGeom>
          <a:solidFill>
            <a:srgbClr val="C1D6FF"/>
          </a:solidFill>
          <a:ln w="38100">
            <a:solidFill>
              <a:srgbClr val="7030A0"/>
            </a:solidFill>
          </a:ln>
        </p:spPr>
        <p:txBody>
          <a:bodyPr wrap="square">
            <a:spAutoFit/>
          </a:bodyPr>
          <a:lstStyle/>
          <a:p>
            <a:r>
              <a:rPr lang="en-US" dirty="0"/>
              <a:t>This exercise will give you practice in constructing results charts (A03.3) and drawing conclusions (A03.4</a:t>
            </a:r>
            <a:r>
              <a:rPr lang="en-US" dirty="0" smtClean="0"/>
              <a:t>), as </a:t>
            </a:r>
            <a:r>
              <a:rPr lang="en-US" dirty="0"/>
              <a:t>well as helping you to remember important facts about carbohydrates.</a:t>
            </a:r>
            <a:endParaRPr lang="en-GB" dirty="0"/>
          </a:p>
        </p:txBody>
      </p:sp>
      <p:graphicFrame>
        <p:nvGraphicFramePr>
          <p:cNvPr id="8" name="Table 7"/>
          <p:cNvGraphicFramePr>
            <a:graphicFrameLocks noGrp="1"/>
          </p:cNvGraphicFramePr>
          <p:nvPr>
            <p:extLst>
              <p:ext uri="{D42A27DB-BD31-4B8C-83A1-F6EECF244321}">
                <p14:modId xmlns:p14="http://schemas.microsoft.com/office/powerpoint/2010/main" val="3086153291"/>
              </p:ext>
            </p:extLst>
          </p:nvPr>
        </p:nvGraphicFramePr>
        <p:xfrm>
          <a:off x="323113" y="4153872"/>
          <a:ext cx="8437593" cy="2443480"/>
        </p:xfrm>
        <a:graphic>
          <a:graphicData uri="http://schemas.openxmlformats.org/drawingml/2006/table">
            <a:tbl>
              <a:tblPr firstRow="1" bandRow="1">
                <a:tableStyleId>{5C22544A-7EE6-4342-B048-85BDC9FD1C3A}</a:tableStyleId>
              </a:tblPr>
              <a:tblGrid>
                <a:gridCol w="2448687"/>
                <a:gridCol w="1440160"/>
                <a:gridCol w="4548746"/>
              </a:tblGrid>
              <a:tr h="370840">
                <a:tc>
                  <a:txBody>
                    <a:bodyPr/>
                    <a:lstStyle/>
                    <a:p>
                      <a:r>
                        <a:rPr lang="en-IE" sz="1700" dirty="0" smtClean="0">
                          <a:solidFill>
                            <a:schemeClr val="tx1"/>
                          </a:solidFill>
                          <a:latin typeface="Arial" panose="020B0604020202020204" pitchFamily="34" charset="0"/>
                          <a:cs typeface="Arial" panose="020B0604020202020204" pitchFamily="34" charset="0"/>
                        </a:rPr>
                        <a:t>Type of carbohydrate</a:t>
                      </a:r>
                      <a:endParaRPr lang="en-GB" sz="1700" dirty="0">
                        <a:solidFill>
                          <a:schemeClr val="tx1"/>
                        </a:solidFill>
                        <a:latin typeface="Arial" panose="020B0604020202020204" pitchFamily="34" charset="0"/>
                        <a:cs typeface="Arial" panose="020B0604020202020204" pitchFamily="34" charset="0"/>
                      </a:endParaRPr>
                    </a:p>
                  </a:txBody>
                  <a:tcPr/>
                </a:tc>
                <a:tc>
                  <a:txBody>
                    <a:bodyPr/>
                    <a:lstStyle/>
                    <a:p>
                      <a:r>
                        <a:rPr lang="en-GB" sz="1700" dirty="0" smtClean="0">
                          <a:solidFill>
                            <a:schemeClr val="tx1"/>
                          </a:solidFill>
                          <a:latin typeface="Arial" panose="020B0604020202020204" pitchFamily="34" charset="0"/>
                          <a:cs typeface="Arial" panose="020B0604020202020204" pitchFamily="34" charset="0"/>
                        </a:rPr>
                        <a:t>Example</a:t>
                      </a:r>
                      <a:endParaRPr lang="en-GB" sz="1700" dirty="0">
                        <a:solidFill>
                          <a:schemeClr val="tx1"/>
                        </a:solidFill>
                        <a:latin typeface="Arial" panose="020B0604020202020204" pitchFamily="34" charset="0"/>
                        <a:cs typeface="Arial" panose="020B0604020202020204" pitchFamily="34" charset="0"/>
                      </a:endParaRPr>
                    </a:p>
                  </a:txBody>
                  <a:tcPr/>
                </a:tc>
                <a:tc>
                  <a:txBody>
                    <a:bodyPr/>
                    <a:lstStyle/>
                    <a:p>
                      <a:r>
                        <a:rPr lang="en-GB" sz="1700" dirty="0" smtClean="0">
                          <a:solidFill>
                            <a:schemeClr val="tx1"/>
                          </a:solidFill>
                          <a:latin typeface="Arial" panose="020B0604020202020204" pitchFamily="34" charset="0"/>
                          <a:cs typeface="Arial" panose="020B0604020202020204" pitchFamily="34" charset="0"/>
                        </a:rPr>
                        <a:t>Role in living organisms</a:t>
                      </a:r>
                      <a:endParaRPr lang="en-GB" sz="1700" dirty="0">
                        <a:solidFill>
                          <a:schemeClr val="tx1"/>
                        </a:solidFill>
                        <a:latin typeface="Arial" panose="020B0604020202020204" pitchFamily="34" charset="0"/>
                        <a:cs typeface="Arial" panose="020B0604020202020204" pitchFamily="34" charset="0"/>
                      </a:endParaRPr>
                    </a:p>
                  </a:txBody>
                  <a:tcPr/>
                </a:tc>
              </a:tr>
              <a:tr h="370840">
                <a:tc rowSpan="2">
                  <a:txBody>
                    <a:bodyPr/>
                    <a:lstStyle/>
                    <a:p>
                      <a:r>
                        <a:rPr lang="en-GB" sz="1700" dirty="0" smtClean="0">
                          <a:latin typeface="Arial" panose="020B0604020202020204" pitchFamily="34" charset="0"/>
                          <a:cs typeface="Arial" panose="020B0604020202020204" pitchFamily="34" charset="0"/>
                        </a:rPr>
                        <a:t>Sugar</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Glucose</a:t>
                      </a:r>
                      <a:endParaRPr lang="en-GB" sz="1700" dirty="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r>
              <a:tr h="370840">
                <a:tc vMerge="1">
                  <a:txBody>
                    <a:bodyPr/>
                    <a:lstStyle/>
                    <a:p>
                      <a:endParaRPr lang="en-GB" sz="1700" dirty="0">
                        <a:latin typeface="Arial" panose="020B0604020202020204" pitchFamily="34" charset="0"/>
                        <a:cs typeface="Arial" panose="020B0604020202020204" pitchFamily="34" charset="0"/>
                      </a:endParaRPr>
                    </a:p>
                  </a:txBody>
                  <a:tcPr/>
                </a:tc>
                <a:tc>
                  <a:txBody>
                    <a:bodyPr/>
                    <a:lstStyle/>
                    <a:p>
                      <a:endParaRPr lang="en-GB"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the form in which carbohydrates are transported in plants</a:t>
                      </a:r>
                      <a:endParaRPr lang="en-GB" sz="1700" dirty="0">
                        <a:latin typeface="Arial" panose="020B0604020202020204" pitchFamily="34" charset="0"/>
                        <a:cs typeface="Arial" panose="020B0604020202020204" pitchFamily="34" charset="0"/>
                      </a:endParaRPr>
                    </a:p>
                  </a:txBody>
                  <a:tcPr/>
                </a:tc>
              </a:tr>
              <a:tr h="370840">
                <a:tc rowSpan="3">
                  <a:txBody>
                    <a:bodyPr/>
                    <a:lstStyle/>
                    <a:p>
                      <a:r>
                        <a:rPr lang="en-IE" sz="1700" dirty="0" smtClean="0">
                          <a:latin typeface="Arial" panose="020B0604020202020204" pitchFamily="34" charset="0"/>
                          <a:cs typeface="Arial" panose="020B0604020202020204" pitchFamily="34" charset="0"/>
                        </a:rPr>
                        <a:t>Polysaccharide</a:t>
                      </a:r>
                      <a:endParaRPr lang="en-GB" sz="1700" dirty="0">
                        <a:latin typeface="Arial" panose="020B0604020202020204" pitchFamily="34" charset="0"/>
                        <a:cs typeface="Arial" panose="020B0604020202020204" pitchFamily="34" charset="0"/>
                      </a:endParaRPr>
                    </a:p>
                  </a:txBody>
                  <a:tcPr/>
                </a:tc>
                <a:tc>
                  <a:txBody>
                    <a:bodyPr/>
                    <a:lstStyle/>
                    <a:p>
                      <a:endParaRPr lang="en-GB"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the form in which plants store energy</a:t>
                      </a:r>
                      <a:endParaRPr lang="en-GB" sz="1700" dirty="0">
                        <a:latin typeface="Arial" panose="020B0604020202020204" pitchFamily="34" charset="0"/>
                        <a:cs typeface="Arial" panose="020B0604020202020204" pitchFamily="34" charset="0"/>
                      </a:endParaRPr>
                    </a:p>
                  </a:txBody>
                  <a:tcPr/>
                </a:tc>
              </a:tr>
              <a:tr h="150088">
                <a:tc vMerge="1">
                  <a:txBody>
                    <a:bodyPr/>
                    <a:lstStyle/>
                    <a:p>
                      <a:endParaRPr lang="en-GB" dirty="0"/>
                    </a:p>
                  </a:txBody>
                  <a:tcPr/>
                </a:tc>
                <a:tc>
                  <a:txBody>
                    <a:bodyPr/>
                    <a:lstStyle/>
                    <a:p>
                      <a:r>
                        <a:rPr lang="en-IE" sz="1700" dirty="0" smtClean="0">
                          <a:latin typeface="Arial" panose="020B0604020202020204" pitchFamily="34" charset="0"/>
                          <a:cs typeface="Arial" panose="020B0604020202020204" pitchFamily="34" charset="0"/>
                        </a:rPr>
                        <a:t>Cellulose</a:t>
                      </a:r>
                      <a:endParaRPr lang="en-GB" sz="1700" dirty="0">
                        <a:latin typeface="Arial" panose="020B0604020202020204" pitchFamily="34" charset="0"/>
                        <a:cs typeface="Arial" panose="020B0604020202020204" pitchFamily="34" charset="0"/>
                      </a:endParaRPr>
                    </a:p>
                  </a:txBody>
                  <a:tcPr/>
                </a:tc>
                <a:tc>
                  <a:txBody>
                    <a:bodyPr/>
                    <a:lstStyle/>
                    <a:p>
                      <a:endParaRPr lang="en-GB" sz="1700">
                        <a:latin typeface="Arial" panose="020B0604020202020204" pitchFamily="34" charset="0"/>
                        <a:cs typeface="Arial" panose="020B0604020202020204" pitchFamily="34" charset="0"/>
                      </a:endParaRPr>
                    </a:p>
                  </a:txBody>
                  <a:tcPr/>
                </a:tc>
              </a:tr>
              <a:tr h="370840">
                <a:tc vMerge="1">
                  <a:txBody>
                    <a:bodyPr/>
                    <a:lstStyle/>
                    <a:p>
                      <a:endParaRPr lang="en-GB" dirty="0"/>
                    </a:p>
                  </a:txBody>
                  <a:tcPr/>
                </a:tc>
                <a:tc>
                  <a:txBody>
                    <a:bodyPr/>
                    <a:lstStyle/>
                    <a:p>
                      <a:r>
                        <a:rPr lang="en-GB" sz="1700" dirty="0" smtClean="0">
                          <a:latin typeface="Arial" panose="020B0604020202020204" pitchFamily="34" charset="0"/>
                          <a:cs typeface="Arial" panose="020B0604020202020204" pitchFamily="34" charset="0"/>
                        </a:rPr>
                        <a:t>Glycogen</a:t>
                      </a:r>
                      <a:endParaRPr lang="en-GB" sz="1700" dirty="0">
                        <a:latin typeface="Arial" panose="020B0604020202020204" pitchFamily="34" charset="0"/>
                        <a:cs typeface="Arial" panose="020B0604020202020204" pitchFamily="34" charset="0"/>
                      </a:endParaRPr>
                    </a:p>
                  </a:txBody>
                  <a:tcPr/>
                </a:tc>
                <a:tc>
                  <a:txBody>
                    <a:bodyPr/>
                    <a:lstStyle/>
                    <a:p>
                      <a:endParaRPr lang="en-GB" sz="1700" dirty="0">
                        <a:latin typeface="Arial" panose="020B0604020202020204" pitchFamily="34" charset="0"/>
                        <a:cs typeface="Arial" panose="020B0604020202020204" pitchFamily="34" charset="0"/>
                      </a:endParaRPr>
                    </a:p>
                  </a:txBody>
                  <a:tcPr/>
                </a:tc>
              </a:tr>
            </a:tbl>
          </a:graphicData>
        </a:graphic>
      </p:graphicFrame>
      <p:sp>
        <p:nvSpPr>
          <p:cNvPr id="10" name="TextBox 9">
            <a:hlinkClick r:id="rId3" action="ppaction://hlinkfile"/>
          </p:cNvPr>
          <p:cNvSpPr txBox="1"/>
          <p:nvPr/>
        </p:nvSpPr>
        <p:spPr>
          <a:xfrm>
            <a:off x="8259100" y="3480490"/>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700" dirty="0" smtClean="0"/>
              <a:t>4.2 – Workbook Questions - Proteins</a:t>
            </a:r>
            <a:endParaRPr lang="en-GB" sz="37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 name="connsiteX0" fmla="*/ 0 w 4909737"/>
              <a:gd name="connsiteY0" fmla="*/ 0 h 4832092"/>
              <a:gd name="connsiteX1" fmla="*/ 4868847 w 4909737"/>
              <a:gd name="connsiteY1" fmla="*/ 0 h 4832092"/>
              <a:gd name="connsiteX2" fmla="*/ 4649123 w 4909737"/>
              <a:gd name="connsiteY2" fmla="*/ 4784991 h 4832092"/>
              <a:gd name="connsiteX3" fmla="*/ 0 w 4909737"/>
              <a:gd name="connsiteY3" fmla="*/ 4832092 h 4832092"/>
              <a:gd name="connsiteX4" fmla="*/ 0 w 4909737"/>
              <a:gd name="connsiteY4" fmla="*/ 0 h 4832092"/>
              <a:gd name="connsiteX0" fmla="*/ 0 w 4868847"/>
              <a:gd name="connsiteY0" fmla="*/ 0 h 4832092"/>
              <a:gd name="connsiteX1" fmla="*/ 4868847 w 4868847"/>
              <a:gd name="connsiteY1" fmla="*/ 0 h 4832092"/>
              <a:gd name="connsiteX2" fmla="*/ 4649123 w 4868847"/>
              <a:gd name="connsiteY2" fmla="*/ 4784991 h 4832092"/>
              <a:gd name="connsiteX3" fmla="*/ 0 w 4868847"/>
              <a:gd name="connsiteY3" fmla="*/ 4832092 h 4832092"/>
              <a:gd name="connsiteX4" fmla="*/ 0 w 4868847"/>
              <a:gd name="connsiteY4" fmla="*/ 0 h 4832092"/>
              <a:gd name="connsiteX0" fmla="*/ 0 w 4897764"/>
              <a:gd name="connsiteY0" fmla="*/ 0 h 4832092"/>
              <a:gd name="connsiteX1" fmla="*/ 4868847 w 4897764"/>
              <a:gd name="connsiteY1" fmla="*/ 0 h 4832092"/>
              <a:gd name="connsiteX2" fmla="*/ 4716610 w 4897764"/>
              <a:gd name="connsiteY2" fmla="*/ 4799914 h 4832092"/>
              <a:gd name="connsiteX3" fmla="*/ 0 w 4897764"/>
              <a:gd name="connsiteY3" fmla="*/ 4832092 h 4832092"/>
              <a:gd name="connsiteX4" fmla="*/ 0 w 4897764"/>
              <a:gd name="connsiteY4" fmla="*/ 0 h 4832092"/>
              <a:gd name="connsiteX0" fmla="*/ 0 w 4868847"/>
              <a:gd name="connsiteY0" fmla="*/ 0 h 4832092"/>
              <a:gd name="connsiteX1" fmla="*/ 4868847 w 4868847"/>
              <a:gd name="connsiteY1" fmla="*/ 0 h 4832092"/>
              <a:gd name="connsiteX2" fmla="*/ 4716610 w 4868847"/>
              <a:gd name="connsiteY2" fmla="*/ 4799914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79977" y="4394065"/>
                  <a:pt x="4716610" y="4799914"/>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r>
              <a:rPr lang="en-US" sz="2200" dirty="0" smtClean="0"/>
              <a:t/>
            </a:r>
            <a:br>
              <a:rPr lang="en-US" sz="2200" dirty="0" smtClean="0"/>
            </a:br>
            <a:endParaRPr lang="en-US" sz="2200" dirty="0" smtClean="0"/>
          </a:p>
          <a:p>
            <a:pPr marL="439738" indent="-439738">
              <a:buClr>
                <a:srgbClr val="C00000"/>
              </a:buClr>
              <a:buFont typeface="+mj-lt"/>
              <a:buAutoNum type="arabicPeriod"/>
              <a:tabLst>
                <a:tab pos="809625" algn="l"/>
                <a:tab pos="1073150" algn="l"/>
                <a:tab pos="8435975" algn="r"/>
              </a:tabLst>
            </a:pPr>
            <a:r>
              <a:rPr lang="en-US" sz="2200" dirty="0" smtClean="0"/>
              <a:t/>
            </a:r>
            <a:br>
              <a:rPr lang="en-US" sz="2200" dirty="0" smtClean="0"/>
            </a:br>
            <a:endParaRPr lang="en-US" sz="2200" dirty="0"/>
          </a:p>
          <a:p>
            <a:pPr marL="439738" indent="-439738">
              <a:buClr>
                <a:srgbClr val="C00000"/>
              </a:buClr>
              <a:buFont typeface="+mj-lt"/>
              <a:buAutoNum type="arabicPeriod"/>
              <a:tabLst>
                <a:tab pos="809625" algn="l"/>
                <a:tab pos="1073150" algn="l"/>
                <a:tab pos="8435975" algn="r"/>
              </a:tabLst>
            </a:pPr>
            <a:endParaRPr lang="en-US" sz="2200" dirty="0" smtClean="0"/>
          </a:p>
          <a:p>
            <a:pPr marL="439738" indent="-439738">
              <a:buClr>
                <a:srgbClr val="C00000"/>
              </a:buClr>
              <a:buFont typeface="+mj-lt"/>
              <a:buAutoNum type="arabicPeriod"/>
              <a:tabLst>
                <a:tab pos="809625" algn="l"/>
                <a:tab pos="1073150" algn="l"/>
                <a:tab pos="8435975" algn="r"/>
              </a:tabLst>
            </a:pPr>
            <a:endParaRPr lang="en-US" sz="2200" dirty="0"/>
          </a:p>
          <a:p>
            <a:pPr>
              <a:buClr>
                <a:srgbClr val="C00000"/>
              </a:buClr>
              <a:tabLst>
                <a:tab pos="809625" algn="l"/>
                <a:tab pos="1073150" algn="l"/>
                <a:tab pos="8435975" algn="r"/>
              </a:tabLst>
            </a:pPr>
            <a:r>
              <a:rPr lang="en-US" sz="2200" dirty="0"/>
              <a:t>There are hundreds of different proteins in the human body, each with its own particular role to play.</a:t>
            </a:r>
          </a:p>
          <a:p>
            <a:pPr>
              <a:buClr>
                <a:srgbClr val="C00000"/>
              </a:buClr>
              <a:tabLst>
                <a:tab pos="809625" algn="l"/>
                <a:tab pos="1073150" algn="l"/>
                <a:tab pos="8435975" algn="r"/>
              </a:tabLst>
            </a:pPr>
            <a:r>
              <a:rPr lang="en-US" sz="2200" dirty="0"/>
              <a:t>Use the internet or other resources to find out about each of the proteins listed below. Make notes, and then shorten them so that you eventually write down just two or three sentences about each protein, each sentence packed with information about it.</a:t>
            </a:r>
          </a:p>
          <a:p>
            <a:pPr marL="449263" indent="-449263">
              <a:buClr>
                <a:srgbClr val="C00000"/>
              </a:buClr>
              <a:buFont typeface="+mj-lt"/>
              <a:buAutoNum type="alphaLcPeriod"/>
              <a:tabLst>
                <a:tab pos="809625" algn="l"/>
                <a:tab pos="1073150" algn="l"/>
                <a:tab pos="8435975" algn="r"/>
              </a:tabLst>
            </a:pPr>
            <a:r>
              <a:rPr lang="en-US" sz="2200" dirty="0" smtClean="0"/>
              <a:t>Haemoglobin </a:t>
            </a:r>
            <a:endParaRPr lang="en-US" sz="2200" dirty="0"/>
          </a:p>
          <a:p>
            <a:pPr marL="449263" indent="-449263">
              <a:buClr>
                <a:srgbClr val="C00000"/>
              </a:buClr>
              <a:buFont typeface="+mj-lt"/>
              <a:buAutoNum type="alphaLcPeriod"/>
              <a:tabLst>
                <a:tab pos="809625" algn="l"/>
                <a:tab pos="1073150" algn="l"/>
                <a:tab pos="8435975" algn="r"/>
              </a:tabLst>
            </a:pPr>
            <a:r>
              <a:rPr lang="en-US" sz="2200" dirty="0" smtClean="0"/>
              <a:t>Keratin </a:t>
            </a:r>
            <a:endParaRPr lang="en-US" sz="2200" dirty="0"/>
          </a:p>
          <a:p>
            <a:pPr marL="449263" indent="-449263">
              <a:buClr>
                <a:srgbClr val="C00000"/>
              </a:buClr>
              <a:buFont typeface="+mj-lt"/>
              <a:buAutoNum type="alphaLcPeriod"/>
              <a:tabLst>
                <a:tab pos="809625" algn="l"/>
                <a:tab pos="1073150" algn="l"/>
                <a:tab pos="8435975" algn="r"/>
              </a:tabLst>
            </a:pPr>
            <a:r>
              <a:rPr lang="en-US" sz="2200" dirty="0" smtClean="0"/>
              <a:t>Collagen</a:t>
            </a:r>
          </a:p>
          <a:p>
            <a:pPr marL="449263" indent="-449263">
              <a:buClr>
                <a:srgbClr val="C00000"/>
              </a:buClr>
              <a:buFont typeface="+mj-lt"/>
              <a:buAutoNum type="alphaLcPeriod"/>
              <a:tabLst>
                <a:tab pos="809625" algn="l"/>
                <a:tab pos="1073150" algn="l"/>
                <a:tab pos="8435975" algn="r"/>
              </a:tabLst>
            </a:pPr>
            <a:r>
              <a:rPr lang="en-US" sz="2200" dirty="0" smtClean="0"/>
              <a:t>Antibodies</a:t>
            </a:r>
            <a:endParaRPr lang="en-US" sz="2200" dirty="0"/>
          </a:p>
        </p:txBody>
      </p:sp>
      <p:sp>
        <p:nvSpPr>
          <p:cNvPr id="9" name="Round Same Side Corner Rectangle 8">
            <a:hlinkClick r:id="" action="ppaction://noaction"/>
          </p:cNvPr>
          <p:cNvSpPr/>
          <p:nvPr/>
        </p:nvSpPr>
        <p:spPr>
          <a:xfrm>
            <a:off x="7020272"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09185" cy="1785104"/>
          </a:xfrm>
          <a:prstGeom prst="rect">
            <a:avLst/>
          </a:prstGeom>
          <a:solidFill>
            <a:srgbClr val="C1D6FF"/>
          </a:solidFill>
          <a:ln w="38100">
            <a:solidFill>
              <a:srgbClr val="7030A0"/>
            </a:solidFill>
          </a:ln>
        </p:spPr>
        <p:txBody>
          <a:bodyPr wrap="square">
            <a:spAutoFit/>
          </a:bodyPr>
          <a:lstStyle/>
          <a:p>
            <a:r>
              <a:rPr lang="en-US" sz="2200" dirty="0"/>
              <a:t>This exercise will help you to learn about the importance of proteins in the body. It is also very good practice in finding and sorting information (A02) and cutting a large amount of information down to just a very short summary of the most important points. Not easy!</a:t>
            </a:r>
            <a:endParaRPr lang="en-GB" sz="2200" dirty="0"/>
          </a:p>
        </p:txBody>
      </p:sp>
      <p:sp>
        <p:nvSpPr>
          <p:cNvPr id="10" name="TextBox 9">
            <a:hlinkClick r:id="rId3" action="ppaction://hlinkfile"/>
          </p:cNvPr>
          <p:cNvSpPr txBox="1"/>
          <p:nvPr/>
        </p:nvSpPr>
        <p:spPr>
          <a:xfrm>
            <a:off x="8259100" y="5262299"/>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712765174"/>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4.3 – Workbook Questions – Testing a Hypothesis</a:t>
            </a:r>
            <a:endParaRPr lang="en-GB" sz="2800" b="1" dirty="0" smtClean="0"/>
          </a:p>
        </p:txBody>
      </p:sp>
      <p:sp>
        <p:nvSpPr>
          <p:cNvPr id="6" name="Rectangle 33"/>
          <p:cNvSpPr/>
          <p:nvPr/>
        </p:nvSpPr>
        <p:spPr>
          <a:xfrm>
            <a:off x="179512" y="1124744"/>
            <a:ext cx="8712968" cy="556658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 name="connsiteX0" fmla="*/ 0 w 4909737"/>
              <a:gd name="connsiteY0" fmla="*/ 0 h 4832092"/>
              <a:gd name="connsiteX1" fmla="*/ 4868847 w 4909737"/>
              <a:gd name="connsiteY1" fmla="*/ 0 h 4832092"/>
              <a:gd name="connsiteX2" fmla="*/ 4649123 w 4909737"/>
              <a:gd name="connsiteY2" fmla="*/ 4784991 h 4832092"/>
              <a:gd name="connsiteX3" fmla="*/ 0 w 4909737"/>
              <a:gd name="connsiteY3" fmla="*/ 4832092 h 4832092"/>
              <a:gd name="connsiteX4" fmla="*/ 0 w 4909737"/>
              <a:gd name="connsiteY4" fmla="*/ 0 h 4832092"/>
              <a:gd name="connsiteX0" fmla="*/ 0 w 4868847"/>
              <a:gd name="connsiteY0" fmla="*/ 0 h 4832092"/>
              <a:gd name="connsiteX1" fmla="*/ 4868847 w 4868847"/>
              <a:gd name="connsiteY1" fmla="*/ 0 h 4832092"/>
              <a:gd name="connsiteX2" fmla="*/ 4649123 w 4868847"/>
              <a:gd name="connsiteY2" fmla="*/ 4784991 h 4832092"/>
              <a:gd name="connsiteX3" fmla="*/ 0 w 4868847"/>
              <a:gd name="connsiteY3" fmla="*/ 4832092 h 4832092"/>
              <a:gd name="connsiteX4" fmla="*/ 0 w 4868847"/>
              <a:gd name="connsiteY4" fmla="*/ 0 h 4832092"/>
              <a:gd name="connsiteX0" fmla="*/ 0 w 4897764"/>
              <a:gd name="connsiteY0" fmla="*/ 0 h 4832092"/>
              <a:gd name="connsiteX1" fmla="*/ 4868847 w 4897764"/>
              <a:gd name="connsiteY1" fmla="*/ 0 h 4832092"/>
              <a:gd name="connsiteX2" fmla="*/ 4716610 w 4897764"/>
              <a:gd name="connsiteY2" fmla="*/ 4799914 h 4832092"/>
              <a:gd name="connsiteX3" fmla="*/ 0 w 4897764"/>
              <a:gd name="connsiteY3" fmla="*/ 4832092 h 4832092"/>
              <a:gd name="connsiteX4" fmla="*/ 0 w 4897764"/>
              <a:gd name="connsiteY4" fmla="*/ 0 h 4832092"/>
              <a:gd name="connsiteX0" fmla="*/ 0 w 4868847"/>
              <a:gd name="connsiteY0" fmla="*/ 0 h 4832092"/>
              <a:gd name="connsiteX1" fmla="*/ 4868847 w 4868847"/>
              <a:gd name="connsiteY1" fmla="*/ 0 h 4832092"/>
              <a:gd name="connsiteX2" fmla="*/ 4716610 w 4868847"/>
              <a:gd name="connsiteY2" fmla="*/ 4799914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79977" y="4394065"/>
                  <a:pt x="4716610" y="4799914"/>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r>
              <a:rPr lang="en-US" sz="2000" dirty="0" smtClean="0"/>
              <a:t/>
            </a:r>
            <a:br>
              <a:rPr lang="en-US" sz="2000" dirty="0" smtClean="0"/>
            </a:br>
            <a:endParaRPr lang="en-US" sz="2000" dirty="0" smtClean="0"/>
          </a:p>
          <a:p>
            <a:pPr marL="439738" indent="-439738">
              <a:buClr>
                <a:srgbClr val="C00000"/>
              </a:buClr>
              <a:buFont typeface="+mj-lt"/>
              <a:buAutoNum type="arabicPeriod"/>
              <a:tabLst>
                <a:tab pos="809625" algn="l"/>
                <a:tab pos="1073150" algn="l"/>
                <a:tab pos="8435975" algn="r"/>
              </a:tabLst>
            </a:pPr>
            <a:r>
              <a:rPr lang="en-US" sz="2000" dirty="0" smtClean="0"/>
              <a:t/>
            </a:r>
            <a:br>
              <a:rPr lang="en-US" sz="2000" dirty="0" smtClean="0"/>
            </a:br>
            <a:endParaRPr lang="en-US" sz="2000" dirty="0"/>
          </a:p>
          <a:p>
            <a:pPr marL="439738" indent="-439738">
              <a:buClr>
                <a:srgbClr val="C00000"/>
              </a:buClr>
              <a:buFont typeface="+mj-lt"/>
              <a:buAutoNum type="arabicPeriod"/>
              <a:tabLst>
                <a:tab pos="809625" algn="l"/>
                <a:tab pos="1073150" algn="l"/>
                <a:tab pos="8435975" algn="r"/>
              </a:tabLst>
            </a:pPr>
            <a:endParaRPr lang="en-US" sz="2000" dirty="0" smtClean="0"/>
          </a:p>
          <a:p>
            <a:pPr>
              <a:buClr>
                <a:srgbClr val="C00000"/>
              </a:buClr>
              <a:tabLst>
                <a:tab pos="809625" algn="l"/>
                <a:tab pos="1073150" algn="l"/>
                <a:tab pos="8435975" algn="r"/>
              </a:tabLst>
            </a:pPr>
            <a:endParaRPr lang="en-US" sz="1400" dirty="0"/>
          </a:p>
          <a:p>
            <a:pPr>
              <a:buClr>
                <a:srgbClr val="C00000"/>
              </a:buClr>
              <a:tabLst>
                <a:tab pos="809625" algn="l"/>
                <a:tab pos="1073150" algn="l"/>
                <a:tab pos="8435975" algn="r"/>
              </a:tabLst>
            </a:pPr>
            <a:r>
              <a:rPr lang="en-US" sz="2000" dirty="0"/>
              <a:t>The biuret test is used to test foods for proteins. The intensity of the colour obtained depends on the concentration of protein in the sample being </a:t>
            </a:r>
            <a:r>
              <a:rPr lang="en-US" sz="2000" dirty="0" smtClean="0"/>
              <a:t>tested. Plan </a:t>
            </a:r>
            <a:r>
              <a:rPr lang="en-US" sz="2000" dirty="0"/>
              <a:t>an investigation to test this hypothesis</a:t>
            </a:r>
            <a:r>
              <a:rPr lang="en-US" sz="2000" dirty="0" smtClean="0"/>
              <a:t>:</a:t>
            </a:r>
          </a:p>
          <a:p>
            <a:pPr>
              <a:buClr>
                <a:srgbClr val="C00000"/>
              </a:buClr>
              <a:tabLst>
                <a:tab pos="809625" algn="l"/>
                <a:tab pos="1073150" algn="l"/>
                <a:tab pos="8435975" algn="r"/>
              </a:tabLst>
            </a:pPr>
            <a:r>
              <a:rPr lang="en-US" sz="2000" dirty="0" smtClean="0"/>
              <a:t/>
            </a:r>
            <a:br>
              <a:rPr lang="en-US" sz="2000" dirty="0" smtClean="0"/>
            </a:br>
            <a:endParaRPr lang="en-US" sz="900" dirty="0" smtClean="0"/>
          </a:p>
          <a:p>
            <a:pPr marL="449263" indent="-449263">
              <a:buClr>
                <a:srgbClr val="C00000"/>
              </a:buClr>
              <a:buFont typeface="+mj-lt"/>
              <a:buAutoNum type="alphaLcPeriod"/>
              <a:tabLst>
                <a:tab pos="809625" algn="l"/>
                <a:tab pos="1073150" algn="l"/>
                <a:tab pos="8435975" algn="r"/>
              </a:tabLst>
            </a:pPr>
            <a:r>
              <a:rPr lang="en-US" sz="2000" dirty="0" smtClean="0"/>
              <a:t>First</a:t>
            </a:r>
            <a:r>
              <a:rPr lang="en-US" sz="2000" dirty="0"/>
              <a:t>, describe how you would do the biuret test</a:t>
            </a:r>
            <a:r>
              <a:rPr lang="en-US" sz="2000" dirty="0" smtClean="0"/>
              <a:t>.</a:t>
            </a:r>
          </a:p>
          <a:p>
            <a:pPr marL="449263" indent="-449263">
              <a:buClr>
                <a:srgbClr val="C00000"/>
              </a:buClr>
              <a:buFont typeface="+mj-lt"/>
              <a:buAutoNum type="alphaLcPeriod"/>
              <a:tabLst>
                <a:tab pos="811213" algn="l"/>
                <a:tab pos="8435975" algn="r"/>
              </a:tabLst>
            </a:pPr>
            <a:r>
              <a:rPr lang="en-US" sz="2000" dirty="0" smtClean="0"/>
              <a:t>Now </a:t>
            </a:r>
            <a:r>
              <a:rPr lang="en-US" sz="2000" dirty="0"/>
              <a:t>think about how you could use this test to test the hypothesis, </a:t>
            </a:r>
            <a:r>
              <a:rPr lang="en-US" sz="2000" dirty="0" smtClean="0"/>
              <a:t/>
            </a:r>
            <a:br>
              <a:rPr lang="en-US" sz="2000" dirty="0" smtClean="0"/>
            </a:br>
            <a:r>
              <a:rPr lang="en-US" sz="2000" dirty="0" err="1" smtClean="0"/>
              <a:t>i</a:t>
            </a:r>
            <a:r>
              <a:rPr lang="en-US" sz="2000" dirty="0" smtClean="0"/>
              <a:t> 	What </a:t>
            </a:r>
            <a:r>
              <a:rPr lang="en-US" sz="2000" dirty="0"/>
              <a:t>variable would you change in your </a:t>
            </a:r>
            <a:r>
              <a:rPr lang="en-US" sz="2000" dirty="0" smtClean="0"/>
              <a:t>experiment?</a:t>
            </a:r>
            <a:br>
              <a:rPr lang="en-US" sz="2000" dirty="0" smtClean="0"/>
            </a:br>
            <a:r>
              <a:rPr lang="en-US" sz="2000" dirty="0" smtClean="0"/>
              <a:t>ii 	What </a:t>
            </a:r>
            <a:r>
              <a:rPr lang="en-US" sz="2000" dirty="0"/>
              <a:t>would you keep the same? Try to think of at least three </a:t>
            </a:r>
            <a:r>
              <a:rPr lang="en-US" sz="2000" dirty="0" smtClean="0"/>
              <a:t>	variables </a:t>
            </a:r>
            <a:r>
              <a:rPr lang="en-US" sz="2000" dirty="0"/>
              <a:t>you would keep the </a:t>
            </a:r>
            <a:r>
              <a:rPr lang="en-US" sz="2000" dirty="0" smtClean="0"/>
              <a:t>same.</a:t>
            </a:r>
            <a:br>
              <a:rPr lang="en-US" sz="2000" dirty="0" smtClean="0"/>
            </a:br>
            <a:r>
              <a:rPr lang="en-US" sz="2000" dirty="0" smtClean="0"/>
              <a:t>iii 	What </a:t>
            </a:r>
            <a:r>
              <a:rPr lang="en-US" sz="2000" dirty="0"/>
              <a:t>would you measure in your experiment?</a:t>
            </a:r>
            <a:br>
              <a:rPr lang="en-US" sz="2000" dirty="0"/>
            </a:br>
            <a:r>
              <a:rPr lang="en-US" sz="2000" dirty="0"/>
              <a:t>iv </a:t>
            </a:r>
            <a:r>
              <a:rPr lang="en-US" sz="2000" dirty="0" smtClean="0"/>
              <a:t>	How </a:t>
            </a:r>
            <a:r>
              <a:rPr lang="en-US" sz="2000" dirty="0"/>
              <a:t>would you measure </a:t>
            </a:r>
            <a:r>
              <a:rPr lang="en-US" sz="2000" dirty="0" smtClean="0"/>
              <a:t>it?</a:t>
            </a:r>
            <a:br>
              <a:rPr lang="en-US" sz="2000" dirty="0" smtClean="0"/>
            </a:br>
            <a:r>
              <a:rPr lang="en-US" sz="2000" dirty="0" smtClean="0"/>
              <a:t>v 	If </a:t>
            </a:r>
            <a:r>
              <a:rPr lang="en-US" sz="2000" dirty="0"/>
              <a:t>the hypothesis is correct, what results would you expect to obtain?</a:t>
            </a:r>
          </a:p>
        </p:txBody>
      </p:sp>
      <p:sp>
        <p:nvSpPr>
          <p:cNvPr id="9" name="Round Same Side Corner Rectangle 8">
            <a:hlinkClick r:id="" action="ppaction://noaction"/>
          </p:cNvPr>
          <p:cNvSpPr/>
          <p:nvPr/>
        </p:nvSpPr>
        <p:spPr>
          <a:xfrm>
            <a:off x="7020272"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23</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09185" cy="1631216"/>
          </a:xfrm>
          <a:prstGeom prst="rect">
            <a:avLst/>
          </a:prstGeom>
          <a:solidFill>
            <a:srgbClr val="C1D6FF"/>
          </a:solidFill>
          <a:ln w="38100">
            <a:solidFill>
              <a:srgbClr val="7030A0"/>
            </a:solidFill>
          </a:ln>
        </p:spPr>
        <p:txBody>
          <a:bodyPr wrap="square">
            <a:spAutoFit/>
          </a:bodyPr>
          <a:lstStyle/>
          <a:p>
            <a:r>
              <a:rPr lang="en-US" sz="2000" dirty="0"/>
              <a:t>This exercise will help you to remember the biuret test for proteins. It will also help you to improve your skills in planning experiments (A03.2).Your teacher may allow you to carry out your experiment - if so, you are almost certain to find you want to make some changes to it. That is good - it is what most scientists do.</a:t>
            </a:r>
            <a:endParaRPr lang="en-GB" sz="2000" dirty="0"/>
          </a:p>
        </p:txBody>
      </p:sp>
      <p:sp>
        <p:nvSpPr>
          <p:cNvPr id="5" name="Rectangle 4"/>
          <p:cNvSpPr/>
          <p:nvPr/>
        </p:nvSpPr>
        <p:spPr>
          <a:xfrm>
            <a:off x="251520" y="3861048"/>
            <a:ext cx="8509184" cy="380104"/>
          </a:xfrm>
          <a:prstGeom prst="rect">
            <a:avLst/>
          </a:prstGeom>
          <a:solidFill>
            <a:srgbClr val="FFC9F1"/>
          </a:solidFill>
          <a:ln w="38100">
            <a:noFill/>
          </a:ln>
          <a:effectLst>
            <a:outerShdw blurRad="76200" dist="38100" sx="101000" sy="101000" algn="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1880" dirty="0"/>
              <a:t>Milk from cows contains a higher concentration of protein than milk from goats.</a:t>
            </a:r>
            <a:endParaRPr lang="en-GB" sz="1880" dirty="0"/>
          </a:p>
        </p:txBody>
      </p:sp>
      <p:sp>
        <p:nvSpPr>
          <p:cNvPr id="10" name="TextBox 9">
            <a:hlinkClick r:id="rId3" action="ppaction://hlinkfile"/>
          </p:cNvPr>
          <p:cNvSpPr txBox="1"/>
          <p:nvPr/>
        </p:nvSpPr>
        <p:spPr>
          <a:xfrm>
            <a:off x="8259100" y="4830251"/>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564933581"/>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4.4 – Workbook Questions – Testing a Hypothesis</a:t>
            </a:r>
            <a:endParaRPr lang="en-GB" sz="2800" b="1" dirty="0" smtClean="0"/>
          </a:p>
        </p:txBody>
      </p:sp>
      <p:sp>
        <p:nvSpPr>
          <p:cNvPr id="6" name="Rectangle 33"/>
          <p:cNvSpPr/>
          <p:nvPr/>
        </p:nvSpPr>
        <p:spPr>
          <a:xfrm>
            <a:off x="179512" y="1124744"/>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 name="connsiteX0" fmla="*/ 0 w 4909737"/>
              <a:gd name="connsiteY0" fmla="*/ 0 h 4832092"/>
              <a:gd name="connsiteX1" fmla="*/ 4868847 w 4909737"/>
              <a:gd name="connsiteY1" fmla="*/ 0 h 4832092"/>
              <a:gd name="connsiteX2" fmla="*/ 4649123 w 4909737"/>
              <a:gd name="connsiteY2" fmla="*/ 4784991 h 4832092"/>
              <a:gd name="connsiteX3" fmla="*/ 0 w 4909737"/>
              <a:gd name="connsiteY3" fmla="*/ 4832092 h 4832092"/>
              <a:gd name="connsiteX4" fmla="*/ 0 w 4909737"/>
              <a:gd name="connsiteY4" fmla="*/ 0 h 4832092"/>
              <a:gd name="connsiteX0" fmla="*/ 0 w 4868847"/>
              <a:gd name="connsiteY0" fmla="*/ 0 h 4832092"/>
              <a:gd name="connsiteX1" fmla="*/ 4868847 w 4868847"/>
              <a:gd name="connsiteY1" fmla="*/ 0 h 4832092"/>
              <a:gd name="connsiteX2" fmla="*/ 4649123 w 4868847"/>
              <a:gd name="connsiteY2" fmla="*/ 4784991 h 4832092"/>
              <a:gd name="connsiteX3" fmla="*/ 0 w 4868847"/>
              <a:gd name="connsiteY3" fmla="*/ 4832092 h 4832092"/>
              <a:gd name="connsiteX4" fmla="*/ 0 w 4868847"/>
              <a:gd name="connsiteY4" fmla="*/ 0 h 4832092"/>
              <a:gd name="connsiteX0" fmla="*/ 0 w 4897764"/>
              <a:gd name="connsiteY0" fmla="*/ 0 h 4832092"/>
              <a:gd name="connsiteX1" fmla="*/ 4868847 w 4897764"/>
              <a:gd name="connsiteY1" fmla="*/ 0 h 4832092"/>
              <a:gd name="connsiteX2" fmla="*/ 4716610 w 4897764"/>
              <a:gd name="connsiteY2" fmla="*/ 4799914 h 4832092"/>
              <a:gd name="connsiteX3" fmla="*/ 0 w 4897764"/>
              <a:gd name="connsiteY3" fmla="*/ 4832092 h 4832092"/>
              <a:gd name="connsiteX4" fmla="*/ 0 w 4897764"/>
              <a:gd name="connsiteY4" fmla="*/ 0 h 4832092"/>
              <a:gd name="connsiteX0" fmla="*/ 0 w 4868847"/>
              <a:gd name="connsiteY0" fmla="*/ 0 h 4832092"/>
              <a:gd name="connsiteX1" fmla="*/ 4868847 w 4868847"/>
              <a:gd name="connsiteY1" fmla="*/ 0 h 4832092"/>
              <a:gd name="connsiteX2" fmla="*/ 4716610 w 4868847"/>
              <a:gd name="connsiteY2" fmla="*/ 4799914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79977" y="4394065"/>
                  <a:pt x="4716610" y="4799914"/>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r>
              <a:rPr lang="en-US" sz="1700" dirty="0" smtClean="0"/>
              <a:t/>
            </a:r>
            <a:br>
              <a:rPr lang="en-US" sz="1700" dirty="0" smtClean="0"/>
            </a:br>
            <a:endParaRPr lang="en-US" sz="1700" dirty="0" smtClean="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r>
              <a:rPr lang="en-US" sz="1700" dirty="0" smtClean="0"/>
              <a:t>The diagram shows part of a DNA molecule.</a:t>
            </a:r>
            <a:br>
              <a:rPr lang="en-US" sz="1700" dirty="0" smtClean="0"/>
            </a:br>
            <a:r>
              <a:rPr lang="en-US" sz="1700" dirty="0" smtClean="0"/>
              <a:t/>
            </a:r>
            <a:br>
              <a:rPr lang="en-US" sz="1700" dirty="0" smtClean="0"/>
            </a:br>
            <a:r>
              <a:rPr lang="en-US" sz="1700" dirty="0" smtClean="0"/>
              <a:t/>
            </a:r>
            <a:br>
              <a:rPr lang="en-US" sz="1700" dirty="0" smtClean="0"/>
            </a:br>
            <a:endParaRPr lang="en-US" sz="1700" dirty="0" smtClean="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r>
              <a:rPr lang="en-US" sz="1700" dirty="0" smtClean="0"/>
              <a:t/>
            </a:r>
            <a:br>
              <a:rPr lang="en-US" sz="1700" dirty="0" smtClean="0"/>
            </a:br>
            <a:r>
              <a:rPr lang="en-US" sz="1700" dirty="0" smtClean="0"/>
              <a:t/>
            </a:r>
            <a:br>
              <a:rPr lang="en-US" sz="1700" dirty="0" smtClean="0"/>
            </a:br>
            <a:endParaRPr lang="en-US" sz="1700" dirty="0" smtClean="0"/>
          </a:p>
          <a:p>
            <a:pPr marL="449263" indent="-449263">
              <a:buClr>
                <a:srgbClr val="C00000"/>
              </a:buClr>
              <a:buFont typeface="+mj-lt"/>
              <a:buAutoNum type="alphaLcPeriod"/>
              <a:tabLst>
                <a:tab pos="1517650" algn="l"/>
                <a:tab pos="2690813" algn="l"/>
                <a:tab pos="3951288" algn="l"/>
                <a:tab pos="5210175" algn="l"/>
                <a:tab pos="8435975" algn="r"/>
              </a:tabLst>
            </a:pPr>
            <a:r>
              <a:rPr lang="en-US" sz="1700" dirty="0" smtClean="0"/>
              <a:t>What are the parts of the molecule labelled A, C, G or T? Draw a circle around the correct term.</a:t>
            </a:r>
            <a:br>
              <a:rPr lang="en-US" sz="1700" dirty="0" smtClean="0"/>
            </a:br>
            <a:r>
              <a:rPr lang="en-US" sz="1700" b="1" dirty="0" smtClean="0"/>
              <a:t>amino 	acids 	bases 	genes 	proteins</a:t>
            </a:r>
          </a:p>
          <a:p>
            <a:pPr marL="449263" indent="-449263">
              <a:buClr>
                <a:srgbClr val="C00000"/>
              </a:buClr>
              <a:buFont typeface="+mj-lt"/>
              <a:buAutoNum type="alphaLcPeriod"/>
              <a:tabLst>
                <a:tab pos="809625" algn="l"/>
                <a:tab pos="1073150" algn="l"/>
                <a:tab pos="8435975" algn="r"/>
              </a:tabLst>
            </a:pPr>
            <a:r>
              <a:rPr lang="en-US" sz="1700" dirty="0" smtClean="0"/>
              <a:t>Complete the diagram by writing A, C, G or T in each of the three spaces.</a:t>
            </a:r>
          </a:p>
          <a:p>
            <a:pPr marL="449263" indent="-449263">
              <a:buClr>
                <a:srgbClr val="C00000"/>
              </a:buClr>
              <a:buFont typeface="+mj-lt"/>
              <a:buAutoNum type="alphaLcPeriod"/>
              <a:tabLst>
                <a:tab pos="2328863" algn="l"/>
                <a:tab pos="3951288" algn="l"/>
                <a:tab pos="5468938" algn="l"/>
                <a:tab pos="6900863" algn="l"/>
              </a:tabLst>
            </a:pPr>
            <a:r>
              <a:rPr lang="en-US" sz="1700" dirty="0" smtClean="0"/>
              <a:t>Which two of the following words could correctly complete this sentence?</a:t>
            </a:r>
            <a:br>
              <a:rPr lang="en-US" sz="1700" dirty="0" smtClean="0"/>
            </a:br>
            <a:r>
              <a:rPr lang="en-US" sz="1700" dirty="0" smtClean="0"/>
              <a:t>DNA is found in the ___________________ of a cell.</a:t>
            </a:r>
            <a:br>
              <a:rPr lang="en-US" sz="1700" dirty="0" smtClean="0"/>
            </a:br>
            <a:r>
              <a:rPr lang="en-US" sz="1700" dirty="0" smtClean="0"/>
              <a:t>Draw a circle around each correct word.</a:t>
            </a:r>
            <a:br>
              <a:rPr lang="en-US" sz="1700" dirty="0" smtClean="0"/>
            </a:br>
            <a:r>
              <a:rPr lang="en-US" sz="1700" b="1" dirty="0" smtClean="0"/>
              <a:t>chromosomes 	cytoplasm	nucleus	membrane	ribosomes</a:t>
            </a:r>
            <a:endParaRPr lang="en-US" sz="1700" b="1" dirty="0"/>
          </a:p>
        </p:txBody>
      </p:sp>
      <p:sp>
        <p:nvSpPr>
          <p:cNvPr id="9" name="Round Same Side Corner Rectangle 8">
            <a:hlinkClick r:id="" action="ppaction://noaction"/>
          </p:cNvPr>
          <p:cNvSpPr/>
          <p:nvPr/>
        </p:nvSpPr>
        <p:spPr>
          <a:xfrm>
            <a:off x="7020272"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09185" cy="615553"/>
          </a:xfrm>
          <a:prstGeom prst="rect">
            <a:avLst/>
          </a:prstGeom>
          <a:solidFill>
            <a:srgbClr val="C1D6FF"/>
          </a:solidFill>
          <a:ln w="38100">
            <a:solidFill>
              <a:srgbClr val="7030A0"/>
            </a:solidFill>
          </a:ln>
        </p:spPr>
        <p:txBody>
          <a:bodyPr wrap="square">
            <a:spAutoFit/>
          </a:bodyPr>
          <a:lstStyle/>
          <a:p>
            <a:r>
              <a:rPr lang="en-US" sz="1700" smtClean="0"/>
              <a:t>In this exercise, you will think about the structure of DNA, and where it is found in a cell.</a:t>
            </a:r>
            <a:endParaRPr lang="en-GB" sz="1700" dirty="0"/>
          </a:p>
        </p:txBody>
      </p:sp>
      <p:pic>
        <p:nvPicPr>
          <p:cNvPr id="3" name="Picture 2"/>
          <p:cNvPicPr>
            <a:picLocks noChangeAspect="1"/>
          </p:cNvPicPr>
          <p:nvPr/>
        </p:nvPicPr>
        <p:blipFill rotWithShape="1">
          <a:blip r:embed="rId3" cstate="print">
            <a:lum bright="-25000" contrast="47000"/>
            <a:extLst>
              <a:ext uri="{28A0092B-C50C-407E-A947-70E740481C1C}">
                <a14:useLocalDpi xmlns:a14="http://schemas.microsoft.com/office/drawing/2010/main" val="0"/>
              </a:ext>
            </a:extLst>
          </a:blip>
          <a:srcRect t="3207" r="12201" b="3524"/>
          <a:stretch/>
        </p:blipFill>
        <p:spPr>
          <a:xfrm>
            <a:off x="1763688" y="2276872"/>
            <a:ext cx="5256584" cy="2176139"/>
          </a:xfrm>
          <a:prstGeom prst="rect">
            <a:avLst/>
          </a:prstGeom>
        </p:spPr>
      </p:pic>
      <p:sp>
        <p:nvSpPr>
          <p:cNvPr id="8" name="TextBox 7">
            <a:hlinkClick r:id="rId4" action="ppaction://hlinkfile"/>
          </p:cNvPr>
          <p:cNvSpPr txBox="1"/>
          <p:nvPr/>
        </p:nvSpPr>
        <p:spPr>
          <a:xfrm>
            <a:off x="8259100" y="2060848"/>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674688072"/>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179512" y="1124744"/>
            <a:ext cx="8640961" cy="1569660"/>
          </a:xfrm>
          <a:prstGeom prst="rect">
            <a:avLst/>
          </a:prstGeom>
        </p:spPr>
        <p:txBody>
          <a:bodyPr wrap="square">
            <a:spAutoFit/>
          </a:bodyPr>
          <a:lstStyle/>
          <a:p>
            <a:pPr>
              <a:buClr>
                <a:srgbClr val="0070C0"/>
              </a:buClr>
            </a:pPr>
            <a:r>
              <a:rPr lang="en-US" sz="2400" b="1" dirty="0"/>
              <a:t>Relationship between assessment objectives and components</a:t>
            </a:r>
          </a:p>
          <a:p>
            <a:pPr marL="457200" indent="-457200">
              <a:buClr>
                <a:srgbClr val="0070C0"/>
              </a:buClr>
              <a:buFont typeface="Wingdings 3" panose="05040102010807070707" pitchFamily="18" charset="2"/>
              <a:buChar char=""/>
            </a:pPr>
            <a:r>
              <a:rPr lang="en-US" sz="2400" dirty="0"/>
              <a:t>The approximate weightings allocated to each of the assessment objectives are </a:t>
            </a:r>
            <a:r>
              <a:rPr lang="en-US" sz="2400" dirty="0" err="1"/>
              <a:t>summarised</a:t>
            </a:r>
            <a:r>
              <a:rPr lang="en-US" sz="2400" dirty="0"/>
              <a:t> in the </a:t>
            </a:r>
            <a:r>
              <a:rPr lang="en-US" sz="2400" dirty="0" smtClean="0"/>
              <a:t>table below</a:t>
            </a:r>
            <a:r>
              <a:rPr lang="en-US" sz="2400" dirty="0"/>
              <a:t>.</a:t>
            </a:r>
          </a:p>
        </p:txBody>
      </p:sp>
      <p:graphicFrame>
        <p:nvGraphicFramePr>
          <p:cNvPr id="2" name="Table 1"/>
          <p:cNvGraphicFramePr>
            <a:graphicFrameLocks noGrp="1"/>
          </p:cNvGraphicFramePr>
          <p:nvPr>
            <p:extLst>
              <p:ext uri="{D42A27DB-BD31-4B8C-83A1-F6EECF244321}">
                <p14:modId xmlns:p14="http://schemas.microsoft.com/office/powerpoint/2010/main" val="318801610"/>
              </p:ext>
            </p:extLst>
          </p:nvPr>
        </p:nvGraphicFramePr>
        <p:xfrm>
          <a:off x="179512" y="2884588"/>
          <a:ext cx="8640961" cy="3739092"/>
        </p:xfrm>
        <a:graphic>
          <a:graphicData uri="http://schemas.openxmlformats.org/drawingml/2006/table">
            <a:tbl>
              <a:tblPr firstRow="1" bandRow="1">
                <a:tableStyleId>{5C22544A-7EE6-4342-B048-85BDC9FD1C3A}</a:tableStyleId>
              </a:tblPr>
              <a:tblGrid>
                <a:gridCol w="3618865"/>
                <a:gridCol w="1888562"/>
                <a:gridCol w="1804156"/>
                <a:gridCol w="1329378"/>
              </a:tblGrid>
              <a:tr h="904452">
                <a:tc>
                  <a:txBody>
                    <a:bodyPr/>
                    <a:lstStyle/>
                    <a:p>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400" dirty="0">
                        <a:latin typeface="Arial" panose="020B0604020202020204" pitchFamily="34" charset="0"/>
                        <a:cs typeface="Arial" panose="020B0604020202020204" pitchFamily="34" charset="0"/>
                      </a:endParaRPr>
                    </a:p>
                  </a:txBody>
                  <a:tcPr/>
                </a:tc>
                <a:tc>
                  <a:txBody>
                    <a:bodyPr/>
                    <a:lstStyle/>
                    <a:p>
                      <a:pPr algn="ctr"/>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400" dirty="0">
                        <a:latin typeface="Arial" panose="020B0604020202020204" pitchFamily="34" charset="0"/>
                        <a:cs typeface="Arial" panose="020B0604020202020204" pitchFamily="34" charset="0"/>
                      </a:endParaRPr>
                    </a:p>
                  </a:txBody>
                  <a:tcPr/>
                </a:tc>
                <a:tc>
                  <a:txBody>
                    <a:bodyPr/>
                    <a:lstStyle/>
                    <a:p>
                      <a:pPr algn="ctr"/>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400" dirty="0">
                        <a:latin typeface="Arial" panose="020B0604020202020204" pitchFamily="34" charset="0"/>
                        <a:cs typeface="Arial" panose="020B0604020202020204" pitchFamily="34" charset="0"/>
                      </a:endParaRPr>
                    </a:p>
                  </a:txBody>
                  <a:tcPr/>
                </a:tc>
                <a:tc>
                  <a:txBody>
                    <a:bodyPr/>
                    <a:lstStyle/>
                    <a:p>
                      <a:pPr algn="ctr"/>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400" dirty="0">
                        <a:latin typeface="Arial" panose="020B0604020202020204" pitchFamily="34" charset="0"/>
                        <a:cs typeface="Arial" panose="020B0604020202020204" pitchFamily="34" charset="0"/>
                      </a:endParaRPr>
                    </a:p>
                  </a:txBody>
                  <a:tcPr/>
                </a:tc>
              </a:tr>
              <a:tr h="747655">
                <a:tc>
                  <a:txBody>
                    <a:bodyPr/>
                    <a:lstStyle/>
                    <a:p>
                      <a:r>
                        <a:rPr kumimoji="0" lang="en-GB" sz="24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63%</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63%</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0%</a:t>
                      </a:r>
                      <a:endParaRPr lang="en-GB" sz="2400" dirty="0">
                        <a:latin typeface="Arial" panose="020B0604020202020204" pitchFamily="34" charset="0"/>
                        <a:cs typeface="Arial" panose="020B0604020202020204" pitchFamily="34" charset="0"/>
                      </a:endParaRPr>
                    </a:p>
                  </a:txBody>
                  <a:tcPr/>
                </a:tc>
              </a:tr>
              <a:tr h="1072723">
                <a:tc>
                  <a:txBody>
                    <a:bodyPr/>
                    <a:lstStyle/>
                    <a:p>
                      <a:r>
                        <a:rPr kumimoji="0" lang="en-GB" sz="24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37%</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37%</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0%</a:t>
                      </a:r>
                      <a:endParaRPr lang="en-GB" sz="2400" dirty="0">
                        <a:latin typeface="Arial" panose="020B0604020202020204" pitchFamily="34" charset="0"/>
                        <a:cs typeface="Arial" panose="020B0604020202020204" pitchFamily="34" charset="0"/>
                      </a:endParaRPr>
                    </a:p>
                  </a:txBody>
                  <a:tcPr/>
                </a:tc>
              </a:tr>
              <a:tr h="747655">
                <a:tc>
                  <a:txBody>
                    <a:bodyPr/>
                    <a:lstStyle/>
                    <a:p>
                      <a:r>
                        <a:rPr kumimoji="0" lang="en-GB" sz="24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0%</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0%</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100%</a:t>
                      </a:r>
                      <a:endParaRPr lang="en-GB" sz="2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4.1 – Biological Molecules</a:t>
            </a:r>
            <a:endParaRPr lang="en-US" sz="3600" dirty="0"/>
          </a:p>
        </p:txBody>
      </p:sp>
      <p:sp>
        <p:nvSpPr>
          <p:cNvPr id="34" name="Rectangle 33"/>
          <p:cNvSpPr/>
          <p:nvPr/>
        </p:nvSpPr>
        <p:spPr>
          <a:xfrm>
            <a:off x="179512" y="1124744"/>
            <a:ext cx="8640961" cy="5693866"/>
          </a:xfrm>
          <a:prstGeom prst="rect">
            <a:avLst/>
          </a:prstGeom>
        </p:spPr>
        <p:txBody>
          <a:bodyPr wrap="square">
            <a:spAutoFit/>
          </a:bodyPr>
          <a:lstStyle/>
          <a:p>
            <a:pPr>
              <a:buClr>
                <a:srgbClr val="0070C0"/>
              </a:buClr>
              <a:buSzPct val="80000"/>
            </a:pPr>
            <a:r>
              <a:rPr lang="en-US" sz="1300" b="1" dirty="0" smtClean="0"/>
              <a:t>1.1 - Characteristics of living organisms</a:t>
            </a:r>
          </a:p>
          <a:p>
            <a:pPr>
              <a:buClr>
                <a:srgbClr val="0070C0"/>
              </a:buClr>
              <a:buSzPct val="80000"/>
            </a:pPr>
            <a:r>
              <a:rPr lang="en-US" sz="1300" b="1" dirty="0" smtClean="0"/>
              <a:t>Core</a:t>
            </a:r>
          </a:p>
          <a:p>
            <a:pPr marL="355600" indent="-355600">
              <a:buClr>
                <a:srgbClr val="0070C0"/>
              </a:buClr>
              <a:buSzPct val="80000"/>
              <a:buFont typeface="Wingdings 3" panose="05040102010807070707" pitchFamily="18" charset="2"/>
              <a:buChar char=""/>
            </a:pPr>
            <a:r>
              <a:rPr lang="en-US" sz="1300" dirty="0" smtClean="0"/>
              <a:t>List </a:t>
            </a:r>
            <a:r>
              <a:rPr lang="en-US" sz="1300" dirty="0"/>
              <a:t>the chemical elements that make up:</a:t>
            </a:r>
          </a:p>
          <a:p>
            <a:pPr marL="711200" indent="-355600">
              <a:buClr>
                <a:srgbClr val="0070C0"/>
              </a:buClr>
              <a:buSzPct val="100000"/>
              <a:buFont typeface="Wingdings" panose="05000000000000000000" pitchFamily="2" charset="2"/>
              <a:buChar char="§"/>
            </a:pPr>
            <a:r>
              <a:rPr lang="en-US" sz="1300" dirty="0" smtClean="0"/>
              <a:t>carbohydrates</a:t>
            </a:r>
            <a:endParaRPr lang="en-US" sz="1300" dirty="0"/>
          </a:p>
          <a:p>
            <a:pPr marL="711200" indent="-355600">
              <a:buClr>
                <a:srgbClr val="0070C0"/>
              </a:buClr>
              <a:buSzPct val="100000"/>
              <a:buFont typeface="Wingdings" panose="05000000000000000000" pitchFamily="2" charset="2"/>
              <a:buChar char="§"/>
            </a:pPr>
            <a:r>
              <a:rPr lang="en-US" sz="1300" dirty="0" smtClean="0"/>
              <a:t>fats</a:t>
            </a:r>
            <a:endParaRPr lang="en-US" sz="1300" dirty="0"/>
          </a:p>
          <a:p>
            <a:pPr marL="711200" indent="-355600">
              <a:buClr>
                <a:srgbClr val="0070C0"/>
              </a:buClr>
              <a:buSzPct val="100000"/>
              <a:buFont typeface="Wingdings" panose="05000000000000000000" pitchFamily="2" charset="2"/>
              <a:buChar char="§"/>
            </a:pPr>
            <a:r>
              <a:rPr lang="en-US" sz="1300" dirty="0" smtClean="0"/>
              <a:t>proteins</a:t>
            </a:r>
            <a:endParaRPr lang="en-US" sz="1300" dirty="0"/>
          </a:p>
          <a:p>
            <a:pPr marL="355600" indent="-355600">
              <a:buClr>
                <a:srgbClr val="0070C0"/>
              </a:buClr>
              <a:buSzPct val="80000"/>
              <a:buFont typeface="Wingdings 3" panose="05040102010807070707" pitchFamily="18" charset="2"/>
              <a:buChar char=""/>
            </a:pPr>
            <a:r>
              <a:rPr lang="en-US" sz="1300" dirty="0" smtClean="0"/>
              <a:t>State </a:t>
            </a:r>
            <a:r>
              <a:rPr lang="en-US" sz="1300" dirty="0"/>
              <a:t>that large molecules are made </a:t>
            </a:r>
            <a:r>
              <a:rPr lang="en-US" sz="1300" dirty="0" smtClean="0"/>
              <a:t>from smaller </a:t>
            </a:r>
            <a:r>
              <a:rPr lang="en-US" sz="1300" dirty="0"/>
              <a:t>molecules, limited to:</a:t>
            </a:r>
          </a:p>
          <a:p>
            <a:pPr marL="711200" indent="-355600">
              <a:buClr>
                <a:srgbClr val="0070C0"/>
              </a:buClr>
              <a:buSzPct val="100000"/>
              <a:buFont typeface="Wingdings" panose="05000000000000000000" pitchFamily="2" charset="2"/>
              <a:buChar char="§"/>
            </a:pPr>
            <a:r>
              <a:rPr lang="en-US" sz="1300" dirty="0" smtClean="0"/>
              <a:t>starch </a:t>
            </a:r>
            <a:r>
              <a:rPr lang="en-US" sz="1300" dirty="0"/>
              <a:t>and glycogen from glucose</a:t>
            </a:r>
          </a:p>
          <a:p>
            <a:pPr marL="711200" indent="-355600">
              <a:buClr>
                <a:srgbClr val="0070C0"/>
              </a:buClr>
              <a:buSzPct val="100000"/>
              <a:buFont typeface="Wingdings" panose="05000000000000000000" pitchFamily="2" charset="2"/>
              <a:buChar char="§"/>
            </a:pPr>
            <a:r>
              <a:rPr lang="en-US" sz="1300" dirty="0" smtClean="0"/>
              <a:t>cellulose </a:t>
            </a:r>
            <a:r>
              <a:rPr lang="en-US" sz="1300" dirty="0"/>
              <a:t>from glucose</a:t>
            </a:r>
          </a:p>
          <a:p>
            <a:pPr marL="711200" indent="-355600">
              <a:buClr>
                <a:srgbClr val="0070C0"/>
              </a:buClr>
              <a:buSzPct val="100000"/>
              <a:buFont typeface="Wingdings" panose="05000000000000000000" pitchFamily="2" charset="2"/>
              <a:buChar char="§"/>
            </a:pPr>
            <a:r>
              <a:rPr lang="en-US" sz="1300" dirty="0" smtClean="0"/>
              <a:t>proteins </a:t>
            </a:r>
            <a:r>
              <a:rPr lang="en-US" sz="1300" dirty="0"/>
              <a:t>from amino acids</a:t>
            </a:r>
          </a:p>
          <a:p>
            <a:pPr marL="711200" indent="-355600">
              <a:buClr>
                <a:srgbClr val="0070C0"/>
              </a:buClr>
              <a:buSzPct val="100000"/>
              <a:buFont typeface="Wingdings" panose="05000000000000000000" pitchFamily="2" charset="2"/>
              <a:buChar char="§"/>
            </a:pPr>
            <a:r>
              <a:rPr lang="en-US" sz="1300" dirty="0" smtClean="0"/>
              <a:t>fats </a:t>
            </a:r>
            <a:r>
              <a:rPr lang="en-US" sz="1300" dirty="0"/>
              <a:t>and oils from fatty acids and </a:t>
            </a:r>
            <a:r>
              <a:rPr lang="en-US" sz="1300" dirty="0" smtClean="0"/>
              <a:t>glycerol</a:t>
            </a:r>
          </a:p>
          <a:p>
            <a:pPr marL="711200" indent="-355600">
              <a:buClr>
                <a:srgbClr val="0070C0"/>
              </a:buClr>
              <a:buSzPct val="100000"/>
              <a:buFont typeface="Wingdings" panose="05000000000000000000" pitchFamily="2" charset="2"/>
              <a:buChar char="§"/>
            </a:pPr>
            <a:r>
              <a:rPr lang="en-US" sz="1300" dirty="0"/>
              <a:t>State that water is important as a solvent</a:t>
            </a:r>
          </a:p>
          <a:p>
            <a:pPr marL="355600" indent="-355600">
              <a:buClr>
                <a:srgbClr val="0070C0"/>
              </a:buClr>
              <a:buSzPct val="80000"/>
              <a:buFont typeface="Wingdings 3" panose="05040102010807070707" pitchFamily="18" charset="2"/>
              <a:buChar char=""/>
            </a:pPr>
            <a:r>
              <a:rPr lang="en-US" sz="1300" dirty="0" smtClean="0"/>
              <a:t>Describe </a:t>
            </a:r>
            <a:r>
              <a:rPr lang="en-US" sz="1300" dirty="0"/>
              <a:t>the use of:</a:t>
            </a:r>
          </a:p>
          <a:p>
            <a:pPr marL="711200" indent="-355600">
              <a:buClr>
                <a:srgbClr val="0070C0"/>
              </a:buClr>
              <a:buSzPct val="100000"/>
              <a:buFont typeface="Wingdings" panose="05000000000000000000" pitchFamily="2" charset="2"/>
              <a:buChar char="§"/>
            </a:pPr>
            <a:r>
              <a:rPr lang="en-US" sz="1300" dirty="0" smtClean="0"/>
              <a:t>iodine </a:t>
            </a:r>
            <a:r>
              <a:rPr lang="en-US" sz="1300" dirty="0"/>
              <a:t>solution to test for starch</a:t>
            </a:r>
          </a:p>
          <a:p>
            <a:pPr marL="711200" indent="-355600">
              <a:buClr>
                <a:srgbClr val="0070C0"/>
              </a:buClr>
              <a:buSzPct val="100000"/>
              <a:buFont typeface="Wingdings" panose="05000000000000000000" pitchFamily="2" charset="2"/>
              <a:buChar char="§"/>
            </a:pPr>
            <a:r>
              <a:rPr lang="en-US" sz="1300" dirty="0" smtClean="0"/>
              <a:t>Benedict’s </a:t>
            </a:r>
            <a:r>
              <a:rPr lang="en-US" sz="1300" dirty="0"/>
              <a:t>solution to test for </a:t>
            </a:r>
            <a:r>
              <a:rPr lang="en-US" sz="1300" dirty="0" smtClean="0"/>
              <a:t>reducing sugars</a:t>
            </a:r>
            <a:endParaRPr lang="en-US" sz="1300" dirty="0"/>
          </a:p>
          <a:p>
            <a:pPr marL="711200" indent="-355600">
              <a:buClr>
                <a:srgbClr val="0070C0"/>
              </a:buClr>
              <a:buSzPct val="100000"/>
              <a:buFont typeface="Wingdings" panose="05000000000000000000" pitchFamily="2" charset="2"/>
              <a:buChar char="§"/>
            </a:pPr>
            <a:r>
              <a:rPr lang="en-US" sz="1300" dirty="0" smtClean="0"/>
              <a:t>biuret </a:t>
            </a:r>
            <a:r>
              <a:rPr lang="en-US" sz="1300" dirty="0"/>
              <a:t>test for proteins</a:t>
            </a:r>
          </a:p>
          <a:p>
            <a:pPr marL="711200" indent="-355600">
              <a:buClr>
                <a:srgbClr val="0070C0"/>
              </a:buClr>
              <a:buSzPct val="100000"/>
              <a:buFont typeface="Wingdings" panose="05000000000000000000" pitchFamily="2" charset="2"/>
              <a:buChar char="§"/>
            </a:pPr>
            <a:r>
              <a:rPr lang="en-US" sz="1300" dirty="0" smtClean="0"/>
              <a:t>ethanol </a:t>
            </a:r>
            <a:r>
              <a:rPr lang="en-US" sz="1300" dirty="0"/>
              <a:t>emulsion test for fats and oils</a:t>
            </a:r>
          </a:p>
          <a:p>
            <a:pPr marL="711200" indent="-355600">
              <a:buClr>
                <a:srgbClr val="0070C0"/>
              </a:buClr>
              <a:buSzPct val="100000"/>
              <a:buFont typeface="Wingdings" panose="05000000000000000000" pitchFamily="2" charset="2"/>
              <a:buChar char="§"/>
            </a:pPr>
            <a:r>
              <a:rPr lang="en-US" sz="1300" dirty="0" smtClean="0"/>
              <a:t>DCPIP </a:t>
            </a:r>
            <a:r>
              <a:rPr lang="en-US" sz="1300" dirty="0"/>
              <a:t>test for vitamin C</a:t>
            </a:r>
          </a:p>
          <a:p>
            <a:pPr>
              <a:buClr>
                <a:srgbClr val="0070C0"/>
              </a:buClr>
              <a:buSzPct val="80000"/>
            </a:pPr>
            <a:r>
              <a:rPr lang="en-US" sz="1300" b="1" dirty="0" smtClean="0"/>
              <a:t>Supplement</a:t>
            </a:r>
          </a:p>
          <a:p>
            <a:pPr marL="355600" indent="-355600">
              <a:buClr>
                <a:srgbClr val="0070C0"/>
              </a:buClr>
              <a:buSzPct val="80000"/>
              <a:buFont typeface="Wingdings 3" panose="05040102010807070707" pitchFamily="18" charset="2"/>
              <a:buChar char=""/>
            </a:pPr>
            <a:r>
              <a:rPr lang="en-US" sz="1300" dirty="0"/>
              <a:t>Explain that different sequences of </a:t>
            </a:r>
            <a:r>
              <a:rPr lang="en-US" sz="1300" dirty="0" smtClean="0"/>
              <a:t>amino acids </a:t>
            </a:r>
            <a:r>
              <a:rPr lang="en-US" sz="1300" dirty="0"/>
              <a:t>give different shapes to </a:t>
            </a:r>
            <a:r>
              <a:rPr lang="en-US" sz="1300" dirty="0" smtClean="0"/>
              <a:t>protein molecules</a:t>
            </a:r>
            <a:endParaRPr lang="en-US" sz="1300" dirty="0"/>
          </a:p>
          <a:p>
            <a:pPr marL="355600" indent="-355600">
              <a:buClr>
                <a:srgbClr val="0070C0"/>
              </a:buClr>
              <a:buSzPct val="80000"/>
              <a:buFont typeface="Wingdings 3" panose="05040102010807070707" pitchFamily="18" charset="2"/>
              <a:buChar char=""/>
            </a:pPr>
            <a:r>
              <a:rPr lang="en-US" sz="1300" dirty="0" smtClean="0"/>
              <a:t>Relate </a:t>
            </a:r>
            <a:r>
              <a:rPr lang="en-US" sz="1300" dirty="0"/>
              <a:t>the shape and structure of </a:t>
            </a:r>
            <a:r>
              <a:rPr lang="en-US" sz="1300" dirty="0" smtClean="0"/>
              <a:t>protein molecules </a:t>
            </a:r>
            <a:r>
              <a:rPr lang="en-US" sz="1300" dirty="0"/>
              <a:t>to their function, limited to </a:t>
            </a:r>
            <a:r>
              <a:rPr lang="en-US" sz="1300" dirty="0" smtClean="0"/>
              <a:t>the active </a:t>
            </a:r>
            <a:r>
              <a:rPr lang="en-US" sz="1300" dirty="0"/>
              <a:t>site of enzymes and the binding site </a:t>
            </a:r>
            <a:r>
              <a:rPr lang="en-US" sz="1300" dirty="0" smtClean="0"/>
              <a:t>of antibodies</a:t>
            </a:r>
          </a:p>
          <a:p>
            <a:pPr marL="355600" indent="-355600">
              <a:buClr>
                <a:srgbClr val="0070C0"/>
              </a:buClr>
              <a:buSzPct val="80000"/>
              <a:buFont typeface="Wingdings 3" panose="05040102010807070707" pitchFamily="18" charset="2"/>
              <a:buChar char=""/>
            </a:pPr>
            <a:r>
              <a:rPr lang="en-US" sz="1300" dirty="0"/>
              <a:t>Describe the structure of DNA as:</a:t>
            </a:r>
          </a:p>
          <a:p>
            <a:pPr marL="711200" indent="-355600">
              <a:buClr>
                <a:srgbClr val="0070C0"/>
              </a:buClr>
              <a:buSzPct val="100000"/>
              <a:buFont typeface="Wingdings" panose="05000000000000000000" pitchFamily="2" charset="2"/>
              <a:buChar char="§"/>
            </a:pPr>
            <a:r>
              <a:rPr lang="en-US" sz="1300" dirty="0" smtClean="0"/>
              <a:t>two </a:t>
            </a:r>
            <a:r>
              <a:rPr lang="en-US" sz="1300" dirty="0"/>
              <a:t>strands coiled together to form </a:t>
            </a:r>
            <a:r>
              <a:rPr lang="en-US" sz="1300" dirty="0" smtClean="0"/>
              <a:t>a double </a:t>
            </a:r>
            <a:r>
              <a:rPr lang="en-US" sz="1300" dirty="0"/>
              <a:t>helix</a:t>
            </a:r>
          </a:p>
          <a:p>
            <a:pPr marL="711200" indent="-355600">
              <a:buClr>
                <a:srgbClr val="0070C0"/>
              </a:buClr>
              <a:buSzPct val="100000"/>
              <a:buFont typeface="Wingdings" panose="05000000000000000000" pitchFamily="2" charset="2"/>
              <a:buChar char="§"/>
            </a:pPr>
            <a:r>
              <a:rPr lang="en-US" sz="1300" dirty="0" smtClean="0"/>
              <a:t>each </a:t>
            </a:r>
            <a:r>
              <a:rPr lang="en-US" sz="1300" dirty="0"/>
              <a:t>strand contains chemicals </a:t>
            </a:r>
            <a:r>
              <a:rPr lang="en-US" sz="1300" dirty="0" smtClean="0"/>
              <a:t>called bases</a:t>
            </a:r>
            <a:endParaRPr lang="en-US" sz="1300" dirty="0"/>
          </a:p>
          <a:p>
            <a:pPr marL="711200" indent="-355600">
              <a:buClr>
                <a:srgbClr val="0070C0"/>
              </a:buClr>
              <a:buSzPct val="100000"/>
              <a:buFont typeface="Wingdings" panose="05000000000000000000" pitchFamily="2" charset="2"/>
              <a:buChar char="§"/>
            </a:pPr>
            <a:r>
              <a:rPr lang="en-US" sz="1300" dirty="0" smtClean="0"/>
              <a:t>cross-links </a:t>
            </a:r>
            <a:r>
              <a:rPr lang="en-US" sz="1300" dirty="0"/>
              <a:t>between the strands </a:t>
            </a:r>
            <a:r>
              <a:rPr lang="en-US" sz="1300" dirty="0" smtClean="0"/>
              <a:t>are formed </a:t>
            </a:r>
            <a:r>
              <a:rPr lang="en-US" sz="1300" dirty="0"/>
              <a:t>by pairs of bases</a:t>
            </a:r>
          </a:p>
          <a:p>
            <a:pPr marL="711200" indent="-355600">
              <a:buClr>
                <a:srgbClr val="0070C0"/>
              </a:buClr>
              <a:buSzPct val="100000"/>
              <a:buFont typeface="Wingdings" panose="05000000000000000000" pitchFamily="2" charset="2"/>
              <a:buChar char="§"/>
            </a:pPr>
            <a:r>
              <a:rPr lang="en-US" sz="1300" dirty="0" smtClean="0"/>
              <a:t>the </a:t>
            </a:r>
            <a:r>
              <a:rPr lang="en-US" sz="1300" dirty="0"/>
              <a:t>bases always pair up in the </a:t>
            </a:r>
            <a:r>
              <a:rPr lang="en-US" sz="1300" dirty="0" smtClean="0"/>
              <a:t>same way</a:t>
            </a:r>
            <a:r>
              <a:rPr lang="en-US" sz="1300" dirty="0"/>
              <a:t>: A with T, and C with G (full </a:t>
            </a:r>
            <a:r>
              <a:rPr lang="en-US" sz="1300" dirty="0" smtClean="0"/>
              <a:t>names are </a:t>
            </a:r>
            <a:r>
              <a:rPr lang="en-US" sz="1300" dirty="0"/>
              <a:t>not required)</a:t>
            </a:r>
          </a:p>
          <a:p>
            <a:pPr marL="355600" indent="-355600">
              <a:buClr>
                <a:srgbClr val="0070C0"/>
              </a:buClr>
              <a:buSzPct val="80000"/>
              <a:buFont typeface="Wingdings 3" panose="05040102010807070707" pitchFamily="18" charset="2"/>
              <a:buChar char=""/>
            </a:pPr>
            <a:r>
              <a:rPr lang="en-US" sz="1300" dirty="0" smtClean="0"/>
              <a:t>Describe </a:t>
            </a:r>
            <a:r>
              <a:rPr lang="en-US" sz="1300" dirty="0"/>
              <a:t>the roles of water as a </a:t>
            </a:r>
            <a:r>
              <a:rPr lang="en-US" sz="1300" dirty="0" smtClean="0"/>
              <a:t>solvent in </a:t>
            </a:r>
            <a:r>
              <a:rPr lang="en-US" sz="1300" dirty="0"/>
              <a:t>organisms with respect to </a:t>
            </a:r>
            <a:r>
              <a:rPr lang="en-US" sz="1300" dirty="0" smtClean="0"/>
              <a:t>digestion, excretion </a:t>
            </a:r>
            <a:r>
              <a:rPr lang="en-US" sz="1300" dirty="0"/>
              <a:t>and transport</a:t>
            </a:r>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4" name="Round Same Side Corner Rectangle 3">
            <a:hlinkClick r:id="" action="ppaction://noaction"/>
          </p:cNvPr>
          <p:cNvSpPr/>
          <p:nvPr/>
        </p:nvSpPr>
        <p:spPr>
          <a:xfrm>
            <a:off x="6995356"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40</a:t>
            </a:r>
            <a:endParaRPr lang="en-GB" sz="960" b="1" dirty="0">
              <a:latin typeface="Arial" panose="020B0604020202020204" pitchFamily="34" charset="0"/>
              <a:cs typeface="Arial" panose="020B0604020202020204" pitchFamily="34" charset="0"/>
            </a:endParaRPr>
          </a:p>
        </p:txBody>
      </p:sp>
      <p:grpSp>
        <p:nvGrpSpPr>
          <p:cNvPr id="5" name="Group 4"/>
          <p:cNvGrpSpPr/>
          <p:nvPr/>
        </p:nvGrpSpPr>
        <p:grpSpPr>
          <a:xfrm>
            <a:off x="179512" y="1124744"/>
            <a:ext cx="8712967" cy="5568839"/>
            <a:chOff x="179512" y="6669360"/>
            <a:chExt cx="8712967" cy="5568839"/>
          </a:xfrm>
        </p:grpSpPr>
        <p:sp>
          <p:nvSpPr>
            <p:cNvPr id="6" name="Rectangle 5"/>
            <p:cNvSpPr/>
            <p:nvPr/>
          </p:nvSpPr>
          <p:spPr>
            <a:xfrm>
              <a:off x="179512" y="7101408"/>
              <a:ext cx="8712967" cy="5136791"/>
            </a:xfrm>
            <a:prstGeom prst="rect">
              <a:avLst/>
            </a:prstGeom>
            <a:solidFill>
              <a:schemeClr val="accent6">
                <a:lumMod val="20000"/>
                <a:lumOff val="80000"/>
              </a:schemeClr>
            </a:solidFill>
          </p:spPr>
          <p:txBody>
            <a:bodyPr wrap="square">
              <a:spAutoFit/>
            </a:bodyPr>
            <a:lstStyle/>
            <a:p>
              <a:pPr marL="361950" indent="-361950">
                <a:buClr>
                  <a:srgbClr val="C00000"/>
                </a:buClr>
                <a:buSzPct val="80000"/>
                <a:buFont typeface="Wingdings" panose="05000000000000000000" pitchFamily="2" charset="2"/>
                <a:buChar char="v"/>
              </a:pPr>
              <a:endParaRPr lang="en-US" sz="2180" dirty="0" smtClean="0">
                <a:latin typeface="Arial" panose="020B0604020202020204" pitchFamily="34" charset="0"/>
                <a:cs typeface="Arial" panose="020B0604020202020204" pitchFamily="34" charset="0"/>
              </a:endParaRPr>
            </a:p>
            <a:p>
              <a:pPr marL="541338" indent="-541338">
                <a:buClr>
                  <a:srgbClr val="C00000"/>
                </a:buClr>
                <a:buSzPct val="80000"/>
                <a:buFont typeface="Wingdings" panose="05000000000000000000" pitchFamily="2" charset="2"/>
                <a:buChar char="v"/>
              </a:pPr>
              <a:r>
                <a:rPr lang="en-US" sz="3400" dirty="0" smtClean="0">
                  <a:latin typeface="Arial" panose="020B0604020202020204" pitchFamily="34" charset="0"/>
                  <a:cs typeface="Arial" panose="020B0604020202020204" pitchFamily="34" charset="0"/>
                </a:rPr>
                <a:t>why </a:t>
              </a:r>
              <a:r>
                <a:rPr lang="en-US" sz="3400" dirty="0">
                  <a:latin typeface="Arial" panose="020B0604020202020204" pitchFamily="34" charset="0"/>
                  <a:cs typeface="Arial" panose="020B0604020202020204" pitchFamily="34" charset="0"/>
                </a:rPr>
                <a:t>water is so important to living organisms</a:t>
              </a:r>
            </a:p>
            <a:p>
              <a:pPr marL="541338" indent="-541338">
                <a:buClr>
                  <a:srgbClr val="C00000"/>
                </a:buClr>
                <a:buSzPct val="80000"/>
                <a:buFont typeface="Wingdings" panose="05000000000000000000" pitchFamily="2" charset="2"/>
                <a:buChar char="v"/>
              </a:pPr>
              <a:r>
                <a:rPr lang="en-US" sz="3400" dirty="0" smtClean="0">
                  <a:latin typeface="Arial" panose="020B0604020202020204" pitchFamily="34" charset="0"/>
                  <a:cs typeface="Arial" panose="020B0604020202020204" pitchFamily="34" charset="0"/>
                </a:rPr>
                <a:t>what </a:t>
              </a:r>
              <a:r>
                <a:rPr lang="en-US" sz="3400" dirty="0">
                  <a:latin typeface="Arial" panose="020B0604020202020204" pitchFamily="34" charset="0"/>
                  <a:cs typeface="Arial" panose="020B0604020202020204" pitchFamily="34" charset="0"/>
                </a:rPr>
                <a:t>carbohydrates, fats (lipids) and proteins are made of, and their properties</a:t>
              </a:r>
            </a:p>
            <a:p>
              <a:pPr marL="541338" indent="-541338">
                <a:buClr>
                  <a:srgbClr val="C00000"/>
                </a:buClr>
                <a:buSzPct val="80000"/>
                <a:buFont typeface="Wingdings" panose="05000000000000000000" pitchFamily="2" charset="2"/>
                <a:buChar char="v"/>
              </a:pPr>
              <a:r>
                <a:rPr lang="en-US" sz="3400" dirty="0" smtClean="0">
                  <a:latin typeface="Arial" panose="020B0604020202020204" pitchFamily="34" charset="0"/>
                  <a:cs typeface="Arial" panose="020B0604020202020204" pitchFamily="34" charset="0"/>
                </a:rPr>
                <a:t>the </a:t>
              </a:r>
              <a:r>
                <a:rPr lang="en-US" sz="3400" dirty="0">
                  <a:latin typeface="Arial" panose="020B0604020202020204" pitchFamily="34" charset="0"/>
                  <a:cs typeface="Arial" panose="020B0604020202020204" pitchFamily="34" charset="0"/>
                </a:rPr>
                <a:t>roles of carbohydrates, fats and proteins in living organisms</a:t>
              </a:r>
            </a:p>
            <a:p>
              <a:pPr marL="541338" indent="-541338">
                <a:buClr>
                  <a:srgbClr val="C00000"/>
                </a:buClr>
                <a:buSzPct val="80000"/>
                <a:buFont typeface="Wingdings" panose="05000000000000000000" pitchFamily="2" charset="2"/>
                <a:buChar char="v"/>
              </a:pPr>
              <a:r>
                <a:rPr lang="en-US" sz="3400" dirty="0" smtClean="0">
                  <a:latin typeface="Arial" panose="020B0604020202020204" pitchFamily="34" charset="0"/>
                  <a:cs typeface="Arial" panose="020B0604020202020204" pitchFamily="34" charset="0"/>
                </a:rPr>
                <a:t>how </a:t>
              </a:r>
              <a:r>
                <a:rPr lang="en-US" sz="3400" dirty="0">
                  <a:latin typeface="Arial" panose="020B0604020202020204" pitchFamily="34" charset="0"/>
                  <a:cs typeface="Arial" panose="020B0604020202020204" pitchFamily="34" charset="0"/>
                </a:rPr>
                <a:t>to test for the presence of carbohydrates, lipids and proteins</a:t>
              </a:r>
            </a:p>
            <a:p>
              <a:pPr marL="541338" indent="-541338">
                <a:buClr>
                  <a:srgbClr val="C00000"/>
                </a:buClr>
                <a:buSzPct val="80000"/>
                <a:buFont typeface="Wingdings" panose="05000000000000000000" pitchFamily="2" charset="2"/>
                <a:buChar char="v"/>
              </a:pPr>
              <a:r>
                <a:rPr lang="en-US" sz="3400" dirty="0" smtClean="0">
                  <a:latin typeface="Arial" panose="020B0604020202020204" pitchFamily="34" charset="0"/>
                  <a:cs typeface="Arial" panose="020B0604020202020204" pitchFamily="34" charset="0"/>
                </a:rPr>
                <a:t>the </a:t>
              </a:r>
              <a:r>
                <a:rPr lang="en-US" sz="3400" dirty="0">
                  <a:latin typeface="Arial" panose="020B0604020202020204" pitchFamily="34" charset="0"/>
                  <a:cs typeface="Arial" panose="020B0604020202020204" pitchFamily="34" charset="0"/>
                </a:rPr>
                <a:t>structure of DNA.</a:t>
              </a:r>
            </a:p>
          </p:txBody>
        </p:sp>
        <p:sp>
          <p:nvSpPr>
            <p:cNvPr id="7"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400" b="1" dirty="0">
                  <a:solidFill>
                    <a:srgbClr val="C00000"/>
                  </a:solidFill>
                  <a:latin typeface="Arial" panose="020B0604020202020204" pitchFamily="34" charset="0"/>
                  <a:cs typeface="Arial" panose="020B0604020202020204" pitchFamily="34" charset="0"/>
                </a:rPr>
                <a:t>In this chapter, you will find out about:</a:t>
              </a:r>
            </a:p>
          </p:txBody>
        </p:sp>
      </p:grpSp>
    </p:spTree>
    <p:extLst>
      <p:ext uri="{BB962C8B-B14F-4D97-AF65-F5344CB8AC3E}">
        <p14:creationId xmlns:p14="http://schemas.microsoft.com/office/powerpoint/2010/main" val="2839834653"/>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0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50722</TotalTime>
  <Words>4718</Words>
  <Application>Microsoft Office PowerPoint</Application>
  <PresentationFormat>On-screen Show (4:3)</PresentationFormat>
  <Paragraphs>578</Paragraphs>
  <Slides>42</Slides>
  <Notes>42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42</vt:i4>
      </vt:variant>
    </vt:vector>
  </HeadingPairs>
  <TitlesOfParts>
    <vt:vector size="51" baseType="lpstr">
      <vt:lpstr>Arial</vt:lpstr>
      <vt:lpstr>Cairo SF</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4.1 – Biological Molecules</vt:lpstr>
      <vt:lpstr>1 - Characteristics and classification of living organisms</vt:lpstr>
      <vt:lpstr>4 – The Chemicals of Life</vt:lpstr>
      <vt:lpstr>4.1 - What are you made of?</vt:lpstr>
      <vt:lpstr>4.1 - What are you made of?</vt:lpstr>
      <vt:lpstr>4.1 - What are you made of?</vt:lpstr>
      <vt:lpstr>4.2 - Carbohydrates</vt:lpstr>
      <vt:lpstr>4.2 - Carbohydrates</vt:lpstr>
      <vt:lpstr>4.2 - Carbohydrates</vt:lpstr>
      <vt:lpstr>4.2 - Carbohydrates</vt:lpstr>
      <vt:lpstr>4.2 - Carbohydrates</vt:lpstr>
      <vt:lpstr>4.2 - Carbohydrates</vt:lpstr>
      <vt:lpstr>4.2 – Carbohydrates – Activity 4.1</vt:lpstr>
      <vt:lpstr>4.2 - Carbohydrates</vt:lpstr>
      <vt:lpstr>4.2 – Carbohydrates – Activity 4.1</vt:lpstr>
      <vt:lpstr>4.2 – Carbohydrates - Questions</vt:lpstr>
      <vt:lpstr>4.3 - Fats</vt:lpstr>
      <vt:lpstr>4.3 – Fats - Functions</vt:lpstr>
      <vt:lpstr>4.3 – Fats – Testing For</vt:lpstr>
      <vt:lpstr>4.3 – Fats – Testing For</vt:lpstr>
      <vt:lpstr>4.4 – Proteins - Functions</vt:lpstr>
      <vt:lpstr>4.4 – Proteins - Functions</vt:lpstr>
      <vt:lpstr>4.4 – Proteins - Functions</vt:lpstr>
      <vt:lpstr>4.4 – Proteins - Questions</vt:lpstr>
      <vt:lpstr>4.4 – Proteins - Testing</vt:lpstr>
      <vt:lpstr>4.4 – Proteins - Testing</vt:lpstr>
      <vt:lpstr>4.5 – DNA</vt:lpstr>
      <vt:lpstr>4.5 – DNA</vt:lpstr>
      <vt:lpstr>4 – The Chemicals of Life</vt:lpstr>
      <vt:lpstr>4 – End of Chapter Questions</vt:lpstr>
      <vt:lpstr>4 – End of Chapter Questions</vt:lpstr>
      <vt:lpstr>4.1 – Workbook Questions - Carbohydrates</vt:lpstr>
      <vt:lpstr>4.2 – Workbook Questions - Proteins</vt:lpstr>
      <vt:lpstr>4.3 – Workbook Questions – Testing a Hypothesis</vt:lpstr>
      <vt:lpstr>4.4 – Workbook Questions – Testing a Hypothesis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04</dc:title>
  <dc:subject>Travel and Tourism</dc:subject>
  <dc:creator>Enderoth</dc:creator>
  <cp:keywords>Unit 04 - Biological Molecules</cp:keywords>
  <cp:lastModifiedBy>Stephen Rafferty</cp:lastModifiedBy>
  <cp:revision>1725</cp:revision>
  <cp:lastPrinted>2014-01-22T18:25:48Z</cp:lastPrinted>
  <dcterms:created xsi:type="dcterms:W3CDTF">2008-03-12T11:01:44Z</dcterms:created>
  <dcterms:modified xsi:type="dcterms:W3CDTF">2018-08-13T16:11:33Z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